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2" r:id="rId1"/>
  </p:sldMasterIdLst>
  <p:notesMasterIdLst>
    <p:notesMasterId r:id="rId20"/>
  </p:notesMasterIdLst>
  <p:sldIdLst>
    <p:sldId id="2379" r:id="rId2"/>
    <p:sldId id="2539" r:id="rId3"/>
    <p:sldId id="2519" r:id="rId4"/>
    <p:sldId id="2521" r:id="rId5"/>
    <p:sldId id="2531" r:id="rId6"/>
    <p:sldId id="2522" r:id="rId7"/>
    <p:sldId id="2523" r:id="rId8"/>
    <p:sldId id="2530" r:id="rId9"/>
    <p:sldId id="2537" r:id="rId10"/>
    <p:sldId id="2536" r:id="rId11"/>
    <p:sldId id="2538" r:id="rId12"/>
    <p:sldId id="2524" r:id="rId13"/>
    <p:sldId id="2526" r:id="rId14"/>
    <p:sldId id="2527" r:id="rId15"/>
    <p:sldId id="2525" r:id="rId16"/>
    <p:sldId id="2532" r:id="rId17"/>
    <p:sldId id="2533" r:id="rId18"/>
    <p:sldId id="2496" r:id="rId19"/>
  </p:sldIdLst>
  <p:sldSz cx="12192000" cy="6858000"/>
  <p:notesSz cx="6815138" cy="99472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D52"/>
    <a:srgbClr val="C00000"/>
    <a:srgbClr val="F69800"/>
    <a:srgbClr val="3C4958"/>
    <a:srgbClr val="E8884D"/>
    <a:srgbClr val="C6999E"/>
    <a:srgbClr val="E8E8E8"/>
    <a:srgbClr val="D9D9D9"/>
    <a:srgbClr val="828282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Açık Stil 1 - Vurgu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1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32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53227" cy="499092"/>
          </a:xfrm>
          <a:prstGeom prst="rect">
            <a:avLst/>
          </a:prstGeom>
        </p:spPr>
        <p:txBody>
          <a:bodyPr vert="horz" lIns="95794" tIns="47896" rIns="95794" bIns="47896" rtlCol="0"/>
          <a:lstStyle>
            <a:lvl1pPr algn="l">
              <a:defRPr sz="13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60337" y="1"/>
            <a:ext cx="2953227" cy="499092"/>
          </a:xfrm>
          <a:prstGeom prst="rect">
            <a:avLst/>
          </a:prstGeom>
        </p:spPr>
        <p:txBody>
          <a:bodyPr vert="horz" lIns="95794" tIns="47896" rIns="95794" bIns="47896" rtlCol="0"/>
          <a:lstStyle>
            <a:lvl1pPr algn="r">
              <a:defRPr sz="1300"/>
            </a:lvl1pPr>
          </a:lstStyle>
          <a:p>
            <a:fld id="{1800608A-224D-4913-BC11-CB4E958E20C7}" type="datetimeFigureOut">
              <a:rPr lang="tr-TR" smtClean="0"/>
              <a:pPr/>
              <a:t>7.04.2026</a:t>
            </a:fld>
            <a:endParaRPr lang="tr-TR" dirty="0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4600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94" tIns="47896" rIns="95794" bIns="47896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1514" y="4787130"/>
            <a:ext cx="5452110" cy="3916739"/>
          </a:xfrm>
          <a:prstGeom prst="rect">
            <a:avLst/>
          </a:prstGeom>
        </p:spPr>
        <p:txBody>
          <a:bodyPr vert="horz" lIns="95794" tIns="47896" rIns="95794" bIns="47896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4" y="9448187"/>
            <a:ext cx="2953227" cy="499090"/>
          </a:xfrm>
          <a:prstGeom prst="rect">
            <a:avLst/>
          </a:prstGeom>
        </p:spPr>
        <p:txBody>
          <a:bodyPr vert="horz" lIns="95794" tIns="47896" rIns="95794" bIns="47896" rtlCol="0" anchor="b"/>
          <a:lstStyle>
            <a:lvl1pPr algn="l">
              <a:defRPr sz="13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60337" y="9448187"/>
            <a:ext cx="2953227" cy="499090"/>
          </a:xfrm>
          <a:prstGeom prst="rect">
            <a:avLst/>
          </a:prstGeom>
        </p:spPr>
        <p:txBody>
          <a:bodyPr vert="horz" lIns="95794" tIns="47896" rIns="95794" bIns="47896" rtlCol="0" anchor="b"/>
          <a:lstStyle>
            <a:lvl1pPr algn="r">
              <a:defRPr sz="1300"/>
            </a:lvl1pPr>
          </a:lstStyle>
          <a:p>
            <a:fld id="{A22D92D5-42FD-484D-8FD1-A8655346705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0746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C75D9-9C5D-4D10-B0C0-A9F8D335FC15}" type="slidenum">
              <a:rPr lang="tr-TR" smtClean="0"/>
              <a:pPr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211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Sn</a:t>
            </a:r>
            <a:r>
              <a:rPr lang="tr-TR" dirty="0"/>
              <a:t> Genel Müdürümüzün katkısı  / SBB de yapılan toplantı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D92D5-42FD-484D-8FD1-A86553467056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8392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AMAÇ 4 – Örneğin, etki değerlendirme standartlarının belirlenmesi, </a:t>
            </a:r>
          </a:p>
          <a:p>
            <a:r>
              <a:rPr lang="tr-TR" dirty="0"/>
              <a:t>Yerel Yönetimlerle koordinasyonu geliştirmek ve prosedürleri belirlemek</a:t>
            </a:r>
          </a:p>
          <a:p>
            <a:r>
              <a:rPr lang="tr-TR" dirty="0"/>
              <a:t>İyileştirme faaliyetlerinde kullanmaya yönelik yeni kaynakların geliştirilmesi,</a:t>
            </a:r>
          </a:p>
          <a:p>
            <a:r>
              <a:rPr lang="tr-TR" dirty="0"/>
              <a:t>İncinebilir grupların gereksinimlerini faaliyetlere daha fazla dahil etmek,</a:t>
            </a:r>
          </a:p>
          <a:p>
            <a:r>
              <a:rPr lang="tr-TR" dirty="0"/>
              <a:t>Medya ve halkı bilgilendirmeye yönelik prosedürlerin belirlenmesi, </a:t>
            </a:r>
          </a:p>
          <a:p>
            <a:r>
              <a:rPr lang="tr-TR" dirty="0"/>
              <a:t>Afet bölgesinde farkındalık etkinlikleri düzenlenmesi vb.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D92D5-42FD-484D-8FD1-A86553467056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33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>
            <a:extLst>
              <a:ext uri="{FF2B5EF4-FFF2-40B4-BE49-F238E27FC236}">
                <a16:creationId xmlns:a16="http://schemas.microsoft.com/office/drawing/2014/main" id="{60D4458A-C920-4B7B-9E5C-A37E8A8D1A8F}"/>
              </a:ext>
            </a:extLst>
          </p:cNvPr>
          <p:cNvGrpSpPr/>
          <p:nvPr userDrawn="1"/>
        </p:nvGrpSpPr>
        <p:grpSpPr>
          <a:xfrm>
            <a:off x="980502" y="6434141"/>
            <a:ext cx="10230997" cy="423859"/>
            <a:chOff x="1685581" y="6392487"/>
            <a:chExt cx="10230997" cy="469056"/>
          </a:xfrm>
        </p:grpSpPr>
        <p:sp>
          <p:nvSpPr>
            <p:cNvPr id="8" name="Dikdörtgen 7">
              <a:extLst>
                <a:ext uri="{FF2B5EF4-FFF2-40B4-BE49-F238E27FC236}">
                  <a16:creationId xmlns:a16="http://schemas.microsoft.com/office/drawing/2014/main" id="{42836914-685A-4866-A6D4-9359BEE7BCC6}"/>
                </a:ext>
              </a:extLst>
            </p:cNvPr>
            <p:cNvSpPr/>
            <p:nvPr userDrawn="1"/>
          </p:nvSpPr>
          <p:spPr>
            <a:xfrm>
              <a:off x="5122844" y="6392487"/>
              <a:ext cx="3745860" cy="46905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" name="Grup 8">
              <a:extLst>
                <a:ext uri="{FF2B5EF4-FFF2-40B4-BE49-F238E27FC236}">
                  <a16:creationId xmlns:a16="http://schemas.microsoft.com/office/drawing/2014/main" id="{51C16419-C7DE-4085-95EC-7E7C4A19257E}"/>
                </a:ext>
              </a:extLst>
            </p:cNvPr>
            <p:cNvGrpSpPr/>
            <p:nvPr userDrawn="1"/>
          </p:nvGrpSpPr>
          <p:grpSpPr>
            <a:xfrm>
              <a:off x="8252272" y="6392487"/>
              <a:ext cx="3664306" cy="469056"/>
              <a:chOff x="8252272" y="6392487"/>
              <a:chExt cx="3664306" cy="469056"/>
            </a:xfrm>
          </p:grpSpPr>
          <p:sp>
            <p:nvSpPr>
              <p:cNvPr id="14" name="Paralelkenar 13">
                <a:extLst>
                  <a:ext uri="{FF2B5EF4-FFF2-40B4-BE49-F238E27FC236}">
                    <a16:creationId xmlns:a16="http://schemas.microsoft.com/office/drawing/2014/main" id="{B517D6B7-C2FA-47A7-95FA-2EFAD423C813}"/>
                  </a:ext>
                </a:extLst>
              </p:cNvPr>
              <p:cNvSpPr/>
              <p:nvPr userDrawn="1"/>
            </p:nvSpPr>
            <p:spPr>
              <a:xfrm rot="10800000" flipV="1">
                <a:off x="8252272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Paralelkenar 14">
                <a:extLst>
                  <a:ext uri="{FF2B5EF4-FFF2-40B4-BE49-F238E27FC236}">
                    <a16:creationId xmlns:a16="http://schemas.microsoft.com/office/drawing/2014/main" id="{EF2DDA7A-506D-46A5-8E2B-9E69DCDD7B13}"/>
                  </a:ext>
                </a:extLst>
              </p:cNvPr>
              <p:cNvSpPr/>
              <p:nvPr userDrawn="1"/>
            </p:nvSpPr>
            <p:spPr>
              <a:xfrm rot="10800000" flipV="1">
                <a:off x="933209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Paralelkenar 15">
                <a:extLst>
                  <a:ext uri="{FF2B5EF4-FFF2-40B4-BE49-F238E27FC236}">
                    <a16:creationId xmlns:a16="http://schemas.microsoft.com/office/drawing/2014/main" id="{C0D22774-510E-408B-B21F-53D125D65BFB}"/>
                  </a:ext>
                </a:extLst>
              </p:cNvPr>
              <p:cNvSpPr/>
              <p:nvPr userDrawn="1"/>
            </p:nvSpPr>
            <p:spPr>
              <a:xfrm rot="10800000" flipV="1">
                <a:off x="1041191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up 9">
              <a:extLst>
                <a:ext uri="{FF2B5EF4-FFF2-40B4-BE49-F238E27FC236}">
                  <a16:creationId xmlns:a16="http://schemas.microsoft.com/office/drawing/2014/main" id="{55D32C79-BF9A-42C0-BF1F-5F5BD2375FB2}"/>
                </a:ext>
              </a:extLst>
            </p:cNvPr>
            <p:cNvGrpSpPr/>
            <p:nvPr userDrawn="1"/>
          </p:nvGrpSpPr>
          <p:grpSpPr>
            <a:xfrm flipH="1">
              <a:off x="1685581" y="6392487"/>
              <a:ext cx="3931824" cy="469056"/>
              <a:chOff x="8252272" y="6392487"/>
              <a:chExt cx="3664306" cy="469056"/>
            </a:xfrm>
          </p:grpSpPr>
          <p:sp>
            <p:nvSpPr>
              <p:cNvPr id="11" name="Paralelkenar 10">
                <a:extLst>
                  <a:ext uri="{FF2B5EF4-FFF2-40B4-BE49-F238E27FC236}">
                    <a16:creationId xmlns:a16="http://schemas.microsoft.com/office/drawing/2014/main" id="{225DDC16-227F-4BA5-9D74-B78DC8A0E5D1}"/>
                  </a:ext>
                </a:extLst>
              </p:cNvPr>
              <p:cNvSpPr/>
              <p:nvPr userDrawn="1"/>
            </p:nvSpPr>
            <p:spPr>
              <a:xfrm rot="10800000" flipV="1">
                <a:off x="8252272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Paralelkenar 11">
                <a:extLst>
                  <a:ext uri="{FF2B5EF4-FFF2-40B4-BE49-F238E27FC236}">
                    <a16:creationId xmlns:a16="http://schemas.microsoft.com/office/drawing/2014/main" id="{642917D8-D15B-4632-A61E-C6FB0ED9880A}"/>
                  </a:ext>
                </a:extLst>
              </p:cNvPr>
              <p:cNvSpPr/>
              <p:nvPr userDrawn="1"/>
            </p:nvSpPr>
            <p:spPr>
              <a:xfrm rot="10800000" flipV="1">
                <a:off x="933209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Paralelkenar 12">
                <a:extLst>
                  <a:ext uri="{FF2B5EF4-FFF2-40B4-BE49-F238E27FC236}">
                    <a16:creationId xmlns:a16="http://schemas.microsoft.com/office/drawing/2014/main" id="{CCC4D6E1-0387-4FF5-B035-B5DD4435ECFC}"/>
                  </a:ext>
                </a:extLst>
              </p:cNvPr>
              <p:cNvSpPr/>
              <p:nvPr userDrawn="1"/>
            </p:nvSpPr>
            <p:spPr>
              <a:xfrm rot="10800000" flipV="1">
                <a:off x="1041191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" name="Dikdörtgen 16">
            <a:extLst>
              <a:ext uri="{FF2B5EF4-FFF2-40B4-BE49-F238E27FC236}">
                <a16:creationId xmlns:a16="http://schemas.microsoft.com/office/drawing/2014/main" id="{189FB006-4081-48B9-91C3-A0F128208D1E}"/>
              </a:ext>
            </a:extLst>
          </p:cNvPr>
          <p:cNvSpPr/>
          <p:nvPr userDrawn="1"/>
        </p:nvSpPr>
        <p:spPr>
          <a:xfrm>
            <a:off x="2124419" y="0"/>
            <a:ext cx="7943162" cy="88135"/>
          </a:xfrm>
          <a:prstGeom prst="rect">
            <a:avLst/>
          </a:prstGeom>
          <a:solidFill>
            <a:srgbClr val="C0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Calibri"/>
            </a:endParaRP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B8EBBCF8-B0D7-4A2B-B7E6-F63FAF0D89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12" y="6387041"/>
            <a:ext cx="977294" cy="5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00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id="{3C51E901-2589-4A45-A260-D27F267205FF}"/>
              </a:ext>
            </a:extLst>
          </p:cNvPr>
          <p:cNvSpPr/>
          <p:nvPr userDrawn="1"/>
        </p:nvSpPr>
        <p:spPr>
          <a:xfrm flipV="1">
            <a:off x="-10090" y="6491829"/>
            <a:ext cx="12202090" cy="387599"/>
          </a:xfrm>
          <a:prstGeom prst="rect">
            <a:avLst/>
          </a:prstGeom>
          <a:solidFill>
            <a:srgbClr val="C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15925C4-5504-421D-B9B9-4EDEABA8A9FE}"/>
              </a:ext>
            </a:extLst>
          </p:cNvPr>
          <p:cNvSpPr/>
          <p:nvPr userDrawn="1"/>
        </p:nvSpPr>
        <p:spPr>
          <a:xfrm>
            <a:off x="2132927" y="6578349"/>
            <a:ext cx="244054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Afet ve Acil Durum Yönetimi Başkanlığı</a:t>
            </a: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01BC688-0205-4AF6-914A-A565221E4A1A}"/>
              </a:ext>
            </a:extLst>
          </p:cNvPr>
          <p:cNvCxnSpPr>
            <a:cxnSpLocks/>
          </p:cNvCxnSpPr>
          <p:nvPr userDrawn="1"/>
        </p:nvCxnSpPr>
        <p:spPr>
          <a:xfrm>
            <a:off x="0" y="549835"/>
            <a:ext cx="744668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AD89DE61-A1EE-4A3B-81DF-7D9B32DD12F2}"/>
              </a:ext>
            </a:extLst>
          </p:cNvPr>
          <p:cNvCxnSpPr>
            <a:cxnSpLocks/>
          </p:cNvCxnSpPr>
          <p:nvPr userDrawn="1"/>
        </p:nvCxnSpPr>
        <p:spPr>
          <a:xfrm>
            <a:off x="0" y="551515"/>
            <a:ext cx="376517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E91375DE-1610-4774-AF74-C67396F0BA0F}"/>
              </a:ext>
            </a:extLst>
          </p:cNvPr>
          <p:cNvCxnSpPr>
            <a:cxnSpLocks/>
          </p:cNvCxnSpPr>
          <p:nvPr userDrawn="1"/>
        </p:nvCxnSpPr>
        <p:spPr>
          <a:xfrm>
            <a:off x="1661459" y="549835"/>
            <a:ext cx="9089668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Başlık 6">
            <a:extLst>
              <a:ext uri="{FF2B5EF4-FFF2-40B4-BE49-F238E27FC236}">
                <a16:creationId xmlns:a16="http://schemas.microsoft.com/office/drawing/2014/main" id="{2E5DCA33-A4F3-453D-B8B9-8360F26D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806"/>
            <a:ext cx="12192000" cy="549833"/>
          </a:xfrm>
          <a:prstGeom prst="rect">
            <a:avLst/>
          </a:prstGeom>
          <a:noFill/>
          <a:ln>
            <a:noFill/>
          </a:ln>
        </p:spPr>
        <p:txBody>
          <a:bodyPr lIns="360000" tIns="108000" anchor="ctr">
            <a:normAutofit/>
          </a:bodyPr>
          <a:lstStyle>
            <a:lvl1pPr>
              <a:defRPr sz="1400" b="0" cap="none" spc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pic>
        <p:nvPicPr>
          <p:cNvPr id="24" name="bg object 17">
            <a:extLst>
              <a:ext uri="{FF2B5EF4-FFF2-40B4-BE49-F238E27FC236}">
                <a16:creationId xmlns:a16="http://schemas.microsoft.com/office/drawing/2014/main" id="{1D24D8D3-D481-4D1D-B12A-9CDA29AD2AE6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0502" y="6520336"/>
            <a:ext cx="1025982" cy="310853"/>
          </a:xfrm>
          <a:prstGeom prst="rect">
            <a:avLst/>
          </a:prstGeom>
        </p:spPr>
      </p:pic>
      <p:pic>
        <p:nvPicPr>
          <p:cNvPr id="25" name="bg object 19">
            <a:extLst>
              <a:ext uri="{FF2B5EF4-FFF2-40B4-BE49-F238E27FC236}">
                <a16:creationId xmlns:a16="http://schemas.microsoft.com/office/drawing/2014/main" id="{9088785A-936E-4D05-83DD-EEA44D5EA246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441184" y="6470400"/>
            <a:ext cx="735033" cy="387600"/>
          </a:xfrm>
          <a:prstGeom prst="rect">
            <a:avLst/>
          </a:prstGeom>
        </p:spPr>
      </p:pic>
      <p:sp>
        <p:nvSpPr>
          <p:cNvPr id="26" name="bg object 18">
            <a:extLst>
              <a:ext uri="{FF2B5EF4-FFF2-40B4-BE49-F238E27FC236}">
                <a16:creationId xmlns:a16="http://schemas.microsoft.com/office/drawing/2014/main" id="{ACD7765B-0590-4B92-8368-48C3E1A48F18}"/>
              </a:ext>
            </a:extLst>
          </p:cNvPr>
          <p:cNvSpPr/>
          <p:nvPr userDrawn="1"/>
        </p:nvSpPr>
        <p:spPr>
          <a:xfrm>
            <a:off x="1380182" y="6491830"/>
            <a:ext cx="48568" cy="366170"/>
          </a:xfrm>
          <a:custGeom>
            <a:avLst/>
            <a:gdLst/>
            <a:ahLst/>
            <a:cxnLst/>
            <a:rect l="l" t="t" r="r" b="b"/>
            <a:pathLst>
              <a:path h="421640">
                <a:moveTo>
                  <a:pt x="0" y="0"/>
                </a:moveTo>
                <a:lnTo>
                  <a:pt x="0" y="421284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DA013DF8-A0EE-4174-8DC3-9CA09CEA9C04}"/>
              </a:ext>
            </a:extLst>
          </p:cNvPr>
          <p:cNvSpPr txBox="1"/>
          <p:nvPr userDrawn="1"/>
        </p:nvSpPr>
        <p:spPr>
          <a:xfrm>
            <a:off x="11498090" y="6547819"/>
            <a:ext cx="663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B01BC5-C2DA-4D42-88DC-F9D027FFD35A}" type="slidenum">
              <a:rPr kumimoji="0" lang="tr-TR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/17</a:t>
            </a:r>
          </a:p>
        </p:txBody>
      </p:sp>
      <p:sp>
        <p:nvSpPr>
          <p:cNvPr id="30" name="bg object 18">
            <a:extLst>
              <a:ext uri="{FF2B5EF4-FFF2-40B4-BE49-F238E27FC236}">
                <a16:creationId xmlns:a16="http://schemas.microsoft.com/office/drawing/2014/main" id="{1845BCA7-8C08-4AD8-AD4D-3CC830FC65B2}"/>
              </a:ext>
            </a:extLst>
          </p:cNvPr>
          <p:cNvSpPr/>
          <p:nvPr userDrawn="1"/>
        </p:nvSpPr>
        <p:spPr>
          <a:xfrm>
            <a:off x="11486232" y="6490149"/>
            <a:ext cx="45719" cy="369014"/>
          </a:xfrm>
          <a:custGeom>
            <a:avLst/>
            <a:gdLst/>
            <a:ahLst/>
            <a:cxnLst/>
            <a:rect l="l" t="t" r="r" b="b"/>
            <a:pathLst>
              <a:path h="421640">
                <a:moveTo>
                  <a:pt x="0" y="0"/>
                </a:moveTo>
                <a:lnTo>
                  <a:pt x="0" y="421284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Başlık 6">
            <a:extLst>
              <a:ext uri="{FF2B5EF4-FFF2-40B4-BE49-F238E27FC236}">
                <a16:creationId xmlns:a16="http://schemas.microsoft.com/office/drawing/2014/main" id="{68E622E1-C098-0CCB-1435-A011B6A9F97D}"/>
              </a:ext>
            </a:extLst>
          </p:cNvPr>
          <p:cNvSpPr txBox="1">
            <a:spLocks/>
          </p:cNvSpPr>
          <p:nvPr userDrawn="1"/>
        </p:nvSpPr>
        <p:spPr>
          <a:xfrm>
            <a:off x="8501836" y="6389309"/>
            <a:ext cx="3239351" cy="549833"/>
          </a:xfrm>
          <a:prstGeom prst="rect">
            <a:avLst/>
          </a:prstGeom>
          <a:noFill/>
          <a:ln>
            <a:noFill/>
          </a:ln>
        </p:spPr>
        <p:txBody>
          <a:bodyPr vert="horz" lIns="360000" tIns="10800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0" kern="1200" cap="none" spc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800" b="1" dirty="0">
                <a:solidFill>
                  <a:schemeClr val="bg1"/>
                </a:solidFill>
              </a:rPr>
              <a:t>Barınma ve Yapım İşleri Genel Müdürlüğü</a:t>
            </a:r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D1B17B22-25A7-AB67-7C52-8B52761232D6}"/>
              </a:ext>
            </a:extLst>
          </p:cNvPr>
          <p:cNvCxnSpPr>
            <a:cxnSpLocks/>
          </p:cNvCxnSpPr>
          <p:nvPr userDrawn="1"/>
        </p:nvCxnSpPr>
        <p:spPr>
          <a:xfrm>
            <a:off x="11829784" y="1687536"/>
            <a:ext cx="0" cy="48328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FEA5E09D-CE87-D71E-077D-D6ACE0BA18B7}"/>
              </a:ext>
            </a:extLst>
          </p:cNvPr>
          <p:cNvCxnSpPr>
            <a:cxnSpLocks/>
          </p:cNvCxnSpPr>
          <p:nvPr userDrawn="1"/>
        </p:nvCxnSpPr>
        <p:spPr>
          <a:xfrm>
            <a:off x="11829784" y="549835"/>
            <a:ext cx="0" cy="28489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 15">
            <a:extLst>
              <a:ext uri="{FF2B5EF4-FFF2-40B4-BE49-F238E27FC236}">
                <a16:creationId xmlns:a16="http://schemas.microsoft.com/office/drawing/2014/main" id="{DA441407-65D6-4183-89CD-A701FFACC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2804" t="44984" r="63080" b="44599"/>
          <a:stretch/>
        </p:blipFill>
        <p:spPr>
          <a:xfrm>
            <a:off x="10530541" y="73528"/>
            <a:ext cx="1543239" cy="47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3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A738DF-18E1-5748-8479-7EC424BAE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A1D2FF-DD88-C243-A6D5-F257862389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442F27-9AFD-414C-97D7-FE591272B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473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>
            <a:extLst>
              <a:ext uri="{FF2B5EF4-FFF2-40B4-BE49-F238E27FC236}">
                <a16:creationId xmlns:a16="http://schemas.microsoft.com/office/drawing/2014/main" id="{60D4458A-C920-4B7B-9E5C-A37E8A8D1A8F}"/>
              </a:ext>
            </a:extLst>
          </p:cNvPr>
          <p:cNvGrpSpPr/>
          <p:nvPr userDrawn="1"/>
        </p:nvGrpSpPr>
        <p:grpSpPr>
          <a:xfrm>
            <a:off x="980502" y="6392487"/>
            <a:ext cx="10230997" cy="469056"/>
            <a:chOff x="1685581" y="6392487"/>
            <a:chExt cx="10230997" cy="469056"/>
          </a:xfrm>
        </p:grpSpPr>
        <p:sp>
          <p:nvSpPr>
            <p:cNvPr id="8" name="Dikdörtgen 7">
              <a:extLst>
                <a:ext uri="{FF2B5EF4-FFF2-40B4-BE49-F238E27FC236}">
                  <a16:creationId xmlns:a16="http://schemas.microsoft.com/office/drawing/2014/main" id="{42836914-685A-4866-A6D4-9359BEE7BCC6}"/>
                </a:ext>
              </a:extLst>
            </p:cNvPr>
            <p:cNvSpPr/>
            <p:nvPr userDrawn="1"/>
          </p:nvSpPr>
          <p:spPr>
            <a:xfrm>
              <a:off x="5122844" y="6392487"/>
              <a:ext cx="3745860" cy="46905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grpSp>
          <p:nvGrpSpPr>
            <p:cNvPr id="9" name="Grup 8">
              <a:extLst>
                <a:ext uri="{FF2B5EF4-FFF2-40B4-BE49-F238E27FC236}">
                  <a16:creationId xmlns:a16="http://schemas.microsoft.com/office/drawing/2014/main" id="{51C16419-C7DE-4085-95EC-7E7C4A19257E}"/>
                </a:ext>
              </a:extLst>
            </p:cNvPr>
            <p:cNvGrpSpPr/>
            <p:nvPr userDrawn="1"/>
          </p:nvGrpSpPr>
          <p:grpSpPr>
            <a:xfrm>
              <a:off x="8252272" y="6392487"/>
              <a:ext cx="3664306" cy="469056"/>
              <a:chOff x="8252272" y="6392487"/>
              <a:chExt cx="3664306" cy="469056"/>
            </a:xfrm>
          </p:grpSpPr>
          <p:sp>
            <p:nvSpPr>
              <p:cNvPr id="14" name="Paralelkenar 13">
                <a:extLst>
                  <a:ext uri="{FF2B5EF4-FFF2-40B4-BE49-F238E27FC236}">
                    <a16:creationId xmlns:a16="http://schemas.microsoft.com/office/drawing/2014/main" id="{B517D6B7-C2FA-47A7-95FA-2EFAD423C813}"/>
                  </a:ext>
                </a:extLst>
              </p:cNvPr>
              <p:cNvSpPr/>
              <p:nvPr userDrawn="1"/>
            </p:nvSpPr>
            <p:spPr>
              <a:xfrm rot="10800000" flipV="1">
                <a:off x="8252272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dirty="0"/>
              </a:p>
            </p:txBody>
          </p:sp>
          <p:sp>
            <p:nvSpPr>
              <p:cNvPr id="15" name="Paralelkenar 14">
                <a:extLst>
                  <a:ext uri="{FF2B5EF4-FFF2-40B4-BE49-F238E27FC236}">
                    <a16:creationId xmlns:a16="http://schemas.microsoft.com/office/drawing/2014/main" id="{EF2DDA7A-506D-46A5-8E2B-9E69DCDD7B13}"/>
                  </a:ext>
                </a:extLst>
              </p:cNvPr>
              <p:cNvSpPr/>
              <p:nvPr userDrawn="1"/>
            </p:nvSpPr>
            <p:spPr>
              <a:xfrm rot="10800000" flipV="1">
                <a:off x="933209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dirty="0"/>
              </a:p>
            </p:txBody>
          </p:sp>
          <p:sp>
            <p:nvSpPr>
              <p:cNvPr id="16" name="Paralelkenar 15">
                <a:extLst>
                  <a:ext uri="{FF2B5EF4-FFF2-40B4-BE49-F238E27FC236}">
                    <a16:creationId xmlns:a16="http://schemas.microsoft.com/office/drawing/2014/main" id="{C0D22774-510E-408B-B21F-53D125D65BFB}"/>
                  </a:ext>
                </a:extLst>
              </p:cNvPr>
              <p:cNvSpPr/>
              <p:nvPr userDrawn="1"/>
            </p:nvSpPr>
            <p:spPr>
              <a:xfrm rot="10800000" flipV="1">
                <a:off x="1041191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dirty="0"/>
              </a:p>
            </p:txBody>
          </p:sp>
        </p:grpSp>
        <p:grpSp>
          <p:nvGrpSpPr>
            <p:cNvPr id="10" name="Grup 9">
              <a:extLst>
                <a:ext uri="{FF2B5EF4-FFF2-40B4-BE49-F238E27FC236}">
                  <a16:creationId xmlns:a16="http://schemas.microsoft.com/office/drawing/2014/main" id="{55D32C79-BF9A-42C0-BF1F-5F5BD2375FB2}"/>
                </a:ext>
              </a:extLst>
            </p:cNvPr>
            <p:cNvGrpSpPr/>
            <p:nvPr userDrawn="1"/>
          </p:nvGrpSpPr>
          <p:grpSpPr>
            <a:xfrm flipH="1">
              <a:off x="1685581" y="6392487"/>
              <a:ext cx="3931824" cy="469056"/>
              <a:chOff x="8252272" y="6392487"/>
              <a:chExt cx="3664306" cy="469056"/>
            </a:xfrm>
          </p:grpSpPr>
          <p:sp>
            <p:nvSpPr>
              <p:cNvPr id="11" name="Paralelkenar 10">
                <a:extLst>
                  <a:ext uri="{FF2B5EF4-FFF2-40B4-BE49-F238E27FC236}">
                    <a16:creationId xmlns:a16="http://schemas.microsoft.com/office/drawing/2014/main" id="{225DDC16-227F-4BA5-9D74-B78DC8A0E5D1}"/>
                  </a:ext>
                </a:extLst>
              </p:cNvPr>
              <p:cNvSpPr/>
              <p:nvPr userDrawn="1"/>
            </p:nvSpPr>
            <p:spPr>
              <a:xfrm rot="10800000" flipV="1">
                <a:off x="8252272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dirty="0"/>
              </a:p>
            </p:txBody>
          </p:sp>
          <p:sp>
            <p:nvSpPr>
              <p:cNvPr id="12" name="Paralelkenar 11">
                <a:extLst>
                  <a:ext uri="{FF2B5EF4-FFF2-40B4-BE49-F238E27FC236}">
                    <a16:creationId xmlns:a16="http://schemas.microsoft.com/office/drawing/2014/main" id="{642917D8-D15B-4632-A61E-C6FB0ED9880A}"/>
                  </a:ext>
                </a:extLst>
              </p:cNvPr>
              <p:cNvSpPr/>
              <p:nvPr userDrawn="1"/>
            </p:nvSpPr>
            <p:spPr>
              <a:xfrm rot="10800000" flipV="1">
                <a:off x="933209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dirty="0"/>
              </a:p>
            </p:txBody>
          </p:sp>
          <p:sp>
            <p:nvSpPr>
              <p:cNvPr id="13" name="Paralelkenar 12">
                <a:extLst>
                  <a:ext uri="{FF2B5EF4-FFF2-40B4-BE49-F238E27FC236}">
                    <a16:creationId xmlns:a16="http://schemas.microsoft.com/office/drawing/2014/main" id="{CCC4D6E1-0387-4FF5-B035-B5DD4435ECFC}"/>
                  </a:ext>
                </a:extLst>
              </p:cNvPr>
              <p:cNvSpPr/>
              <p:nvPr userDrawn="1"/>
            </p:nvSpPr>
            <p:spPr>
              <a:xfrm rot="10800000" flipV="1">
                <a:off x="10411911" y="6392487"/>
                <a:ext cx="1504667" cy="469056"/>
              </a:xfrm>
              <a:prstGeom prst="parallelogram">
                <a:avLst>
                  <a:gd name="adj" fmla="val 91494"/>
                </a:avLst>
              </a:prstGeom>
              <a:solidFill>
                <a:srgbClr val="C0000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dirty="0"/>
              </a:p>
            </p:txBody>
          </p:sp>
        </p:grpSp>
      </p:grpSp>
      <p:sp>
        <p:nvSpPr>
          <p:cNvPr id="17" name="Dikdörtgen 16">
            <a:extLst>
              <a:ext uri="{FF2B5EF4-FFF2-40B4-BE49-F238E27FC236}">
                <a16:creationId xmlns:a16="http://schemas.microsoft.com/office/drawing/2014/main" id="{189FB006-4081-48B9-91C3-A0F128208D1E}"/>
              </a:ext>
            </a:extLst>
          </p:cNvPr>
          <p:cNvSpPr/>
          <p:nvPr userDrawn="1"/>
        </p:nvSpPr>
        <p:spPr>
          <a:xfrm>
            <a:off x="2124419" y="0"/>
            <a:ext cx="7943162" cy="88135"/>
          </a:xfrm>
          <a:prstGeom prst="rect">
            <a:avLst/>
          </a:prstGeom>
          <a:solidFill>
            <a:srgbClr val="C0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B8EBBCF8-B0D7-4A2B-B7E6-F63FAF0D89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91" y="6352138"/>
            <a:ext cx="992819" cy="50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4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DD74269-A051-4E2D-8D25-A9E9B2649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AC5E01F-D510-43E5-9F4B-AF7A30AFE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5A1C4-393C-4664-A09F-A6A239F6C3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527CBB-DCB0-4616-A772-1DF1D3AEAC91}" type="datetime1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7.04.2026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B05A9C-3E26-442A-A7BC-6595B7851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719319-4375-410B-8981-69B5700A8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C167AA-1030-4528-B68D-C7F7FD98E93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78EA4F6-5E8E-4256-B8E0-83D95A7A1EC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06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97" r:id="rId3"/>
    <p:sldLayoutId id="214748366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9" Type="http://schemas.openxmlformats.org/officeDocument/2006/relationships/image" Target="../media/image51.sv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42" Type="http://schemas.openxmlformats.org/officeDocument/2006/relationships/image" Target="../media/image54.jpeg"/><Relationship Id="rId47" Type="http://schemas.openxmlformats.org/officeDocument/2006/relationships/image" Target="../media/image59.png"/><Relationship Id="rId50" Type="http://schemas.openxmlformats.org/officeDocument/2006/relationships/image" Target="../media/image62.png"/><Relationship Id="rId55" Type="http://schemas.openxmlformats.org/officeDocument/2006/relationships/image" Target="../media/image67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29" Type="http://schemas.openxmlformats.org/officeDocument/2006/relationships/image" Target="../media/image41.png"/><Relationship Id="rId11" Type="http://schemas.openxmlformats.org/officeDocument/2006/relationships/image" Target="../media/image23.png"/><Relationship Id="rId24" Type="http://schemas.openxmlformats.org/officeDocument/2006/relationships/image" Target="../media/image36.jpeg"/><Relationship Id="rId32" Type="http://schemas.openxmlformats.org/officeDocument/2006/relationships/image" Target="../media/image44.jpe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45" Type="http://schemas.openxmlformats.org/officeDocument/2006/relationships/image" Target="../media/image57.png"/><Relationship Id="rId53" Type="http://schemas.openxmlformats.org/officeDocument/2006/relationships/image" Target="../media/image65.png"/><Relationship Id="rId58" Type="http://schemas.openxmlformats.org/officeDocument/2006/relationships/image" Target="../media/image70.png"/><Relationship Id="rId5" Type="http://schemas.openxmlformats.org/officeDocument/2006/relationships/image" Target="../media/image17.png"/><Relationship Id="rId19" Type="http://schemas.openxmlformats.org/officeDocument/2006/relationships/image" Target="../media/image31.png"/><Relationship Id="rId4" Type="http://schemas.openxmlformats.org/officeDocument/2006/relationships/image" Target="../media/image16.jpeg"/><Relationship Id="rId9" Type="http://schemas.openxmlformats.org/officeDocument/2006/relationships/image" Target="../media/image21.sv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47.png"/><Relationship Id="rId43" Type="http://schemas.openxmlformats.org/officeDocument/2006/relationships/image" Target="../media/image55.png"/><Relationship Id="rId48" Type="http://schemas.openxmlformats.org/officeDocument/2006/relationships/image" Target="../media/image60.jpeg"/><Relationship Id="rId56" Type="http://schemas.openxmlformats.org/officeDocument/2006/relationships/image" Target="../media/image68.png"/><Relationship Id="rId8" Type="http://schemas.openxmlformats.org/officeDocument/2006/relationships/image" Target="../media/image20.png"/><Relationship Id="rId51" Type="http://schemas.openxmlformats.org/officeDocument/2006/relationships/image" Target="../media/image63.png"/><Relationship Id="rId3" Type="http://schemas.openxmlformats.org/officeDocument/2006/relationships/image" Target="../media/image15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38" Type="http://schemas.openxmlformats.org/officeDocument/2006/relationships/image" Target="../media/image50.png"/><Relationship Id="rId46" Type="http://schemas.openxmlformats.org/officeDocument/2006/relationships/image" Target="../media/image58.png"/><Relationship Id="rId20" Type="http://schemas.openxmlformats.org/officeDocument/2006/relationships/image" Target="../media/image32.svg"/><Relationship Id="rId41" Type="http://schemas.openxmlformats.org/officeDocument/2006/relationships/image" Target="../media/image53.png"/><Relationship Id="rId54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5" Type="http://schemas.openxmlformats.org/officeDocument/2006/relationships/image" Target="../media/image27.png"/><Relationship Id="rId23" Type="http://schemas.openxmlformats.org/officeDocument/2006/relationships/image" Target="../media/image35.jpeg"/><Relationship Id="rId28" Type="http://schemas.openxmlformats.org/officeDocument/2006/relationships/image" Target="../media/image40.jpeg"/><Relationship Id="rId36" Type="http://schemas.openxmlformats.org/officeDocument/2006/relationships/image" Target="../media/image48.png"/><Relationship Id="rId49" Type="http://schemas.openxmlformats.org/officeDocument/2006/relationships/image" Target="../media/image61.png"/><Relationship Id="rId57" Type="http://schemas.openxmlformats.org/officeDocument/2006/relationships/image" Target="../media/image69.png"/><Relationship Id="rId10" Type="http://schemas.openxmlformats.org/officeDocument/2006/relationships/image" Target="../media/image22.png"/><Relationship Id="rId31" Type="http://schemas.openxmlformats.org/officeDocument/2006/relationships/image" Target="../media/image43.svg"/><Relationship Id="rId44" Type="http://schemas.openxmlformats.org/officeDocument/2006/relationships/image" Target="../media/image56.png"/><Relationship Id="rId52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3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image" Target="../media/image72.pn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>
            <a:extLst>
              <a:ext uri="{FF2B5EF4-FFF2-40B4-BE49-F238E27FC236}">
                <a16:creationId xmlns:a16="http://schemas.microsoft.com/office/drawing/2014/main" id="{8C21D147-6772-4D01-B9D3-C0B0DDF2252F}"/>
              </a:ext>
            </a:extLst>
          </p:cNvPr>
          <p:cNvGrpSpPr/>
          <p:nvPr/>
        </p:nvGrpSpPr>
        <p:grpSpPr>
          <a:xfrm>
            <a:off x="5083251" y="4109121"/>
            <a:ext cx="1828800" cy="45719"/>
            <a:chOff x="3965945" y="1385354"/>
            <a:chExt cx="4572000" cy="79107"/>
          </a:xfrm>
          <a:solidFill>
            <a:srgbClr val="C40000"/>
          </a:solidFill>
        </p:grpSpPr>
        <p:sp>
          <p:nvSpPr>
            <p:cNvPr id="5" name="Rectangle 29">
              <a:extLst>
                <a:ext uri="{FF2B5EF4-FFF2-40B4-BE49-F238E27FC236}">
                  <a16:creationId xmlns:a16="http://schemas.microsoft.com/office/drawing/2014/main" id="{E5CD6A7C-6E78-4B3C-A62D-495173B64C9E}"/>
                </a:ext>
              </a:extLst>
            </p:cNvPr>
            <p:cNvSpPr/>
            <p:nvPr/>
          </p:nvSpPr>
          <p:spPr>
            <a:xfrm>
              <a:off x="3965945" y="1385356"/>
              <a:ext cx="914400" cy="791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638" dirty="0"/>
            </a:p>
          </p:txBody>
        </p:sp>
        <p:sp>
          <p:nvSpPr>
            <p:cNvPr id="6" name="Rectangle 30">
              <a:extLst>
                <a:ext uri="{FF2B5EF4-FFF2-40B4-BE49-F238E27FC236}">
                  <a16:creationId xmlns:a16="http://schemas.microsoft.com/office/drawing/2014/main" id="{C2259951-E353-45AC-9572-FD05D59FB00C}"/>
                </a:ext>
              </a:extLst>
            </p:cNvPr>
            <p:cNvSpPr/>
            <p:nvPr/>
          </p:nvSpPr>
          <p:spPr>
            <a:xfrm>
              <a:off x="4880345" y="1385355"/>
              <a:ext cx="914400" cy="791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638" dirty="0"/>
            </a:p>
          </p:txBody>
        </p:sp>
        <p:sp>
          <p:nvSpPr>
            <p:cNvPr id="7" name="Rectangle 31">
              <a:extLst>
                <a:ext uri="{FF2B5EF4-FFF2-40B4-BE49-F238E27FC236}">
                  <a16:creationId xmlns:a16="http://schemas.microsoft.com/office/drawing/2014/main" id="{F950361E-92C0-4B32-A117-B7D993ECA30D}"/>
                </a:ext>
              </a:extLst>
            </p:cNvPr>
            <p:cNvSpPr/>
            <p:nvPr/>
          </p:nvSpPr>
          <p:spPr>
            <a:xfrm>
              <a:off x="5794745" y="1385354"/>
              <a:ext cx="914400" cy="791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638" dirty="0"/>
            </a:p>
          </p:txBody>
        </p:sp>
        <p:sp>
          <p:nvSpPr>
            <p:cNvPr id="8" name="Rectangle 32">
              <a:extLst>
                <a:ext uri="{FF2B5EF4-FFF2-40B4-BE49-F238E27FC236}">
                  <a16:creationId xmlns:a16="http://schemas.microsoft.com/office/drawing/2014/main" id="{C124BD8E-212A-4CA4-A15C-1EBB736CD97E}"/>
                </a:ext>
              </a:extLst>
            </p:cNvPr>
            <p:cNvSpPr/>
            <p:nvPr/>
          </p:nvSpPr>
          <p:spPr>
            <a:xfrm>
              <a:off x="6709145" y="1385354"/>
              <a:ext cx="914400" cy="791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638" dirty="0"/>
            </a:p>
          </p:txBody>
        </p:sp>
        <p:sp>
          <p:nvSpPr>
            <p:cNvPr id="11" name="Rectangle 33">
              <a:extLst>
                <a:ext uri="{FF2B5EF4-FFF2-40B4-BE49-F238E27FC236}">
                  <a16:creationId xmlns:a16="http://schemas.microsoft.com/office/drawing/2014/main" id="{E99982DB-3752-4838-BE7C-1A390009DF47}"/>
                </a:ext>
              </a:extLst>
            </p:cNvPr>
            <p:cNvSpPr/>
            <p:nvPr/>
          </p:nvSpPr>
          <p:spPr>
            <a:xfrm>
              <a:off x="7623545" y="1385354"/>
              <a:ext cx="914400" cy="791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8638" dirty="0"/>
            </a:p>
          </p:txBody>
        </p:sp>
      </p:grp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939D2EE0-5065-4112-B4B7-0AA870C739DC}"/>
              </a:ext>
            </a:extLst>
          </p:cNvPr>
          <p:cNvCxnSpPr/>
          <p:nvPr/>
        </p:nvCxnSpPr>
        <p:spPr>
          <a:xfrm>
            <a:off x="3332828" y="4139242"/>
            <a:ext cx="5329646" cy="0"/>
          </a:xfrm>
          <a:prstGeom prst="line">
            <a:avLst/>
          </a:prstGeom>
          <a:ln>
            <a:solidFill>
              <a:srgbClr val="C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id="{F3C7F0BD-5DE2-42A8-B246-20CC7BD20789}"/>
              </a:ext>
            </a:extLst>
          </p:cNvPr>
          <p:cNvSpPr/>
          <p:nvPr/>
        </p:nvSpPr>
        <p:spPr>
          <a:xfrm>
            <a:off x="-98349" y="2542356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3C4958"/>
                </a:solidFill>
              </a:rPr>
              <a:t>BARINMA VE YAPIM İŞLERİ GENEL MÜDÜRLÜĞÜ</a:t>
            </a:r>
          </a:p>
          <a:p>
            <a:pPr algn="ctr"/>
            <a:r>
              <a:rPr lang="tr-TR" sz="2400" dirty="0">
                <a:solidFill>
                  <a:srgbClr val="3C4958"/>
                </a:solidFill>
              </a:rPr>
              <a:t>HASAR TESPİT VE HAK SAHİPLİĞİ DAİRESİ BAŞKANLIĞI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F9980E3-EAF2-C9C1-AA25-7C792ADF5623}"/>
              </a:ext>
            </a:extLst>
          </p:cNvPr>
          <p:cNvSpPr/>
          <p:nvPr/>
        </p:nvSpPr>
        <p:spPr>
          <a:xfrm>
            <a:off x="0" y="3491057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TÜRKİYE AFET SONRASI İYİLEŞTİRME PLANI (TASİP)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CDDB1F04-F013-424F-8D76-6D78F9C2C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987" y="191703"/>
            <a:ext cx="6870023" cy="1832709"/>
          </a:xfrm>
          <a:prstGeom prst="rect">
            <a:avLst/>
          </a:prstGeom>
        </p:spPr>
      </p:pic>
      <p:sp>
        <p:nvSpPr>
          <p:cNvPr id="14" name="Dikdörtgen 13">
            <a:extLst>
              <a:ext uri="{FF2B5EF4-FFF2-40B4-BE49-F238E27FC236}">
                <a16:creationId xmlns:a16="http://schemas.microsoft.com/office/drawing/2014/main" id="{77855C19-CC8F-4F33-BC62-7A6CD9E6DA8F}"/>
              </a:ext>
            </a:extLst>
          </p:cNvPr>
          <p:cNvSpPr/>
          <p:nvPr/>
        </p:nvSpPr>
        <p:spPr>
          <a:xfrm>
            <a:off x="5210081" y="6055617"/>
            <a:ext cx="1942374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1600" b="1" dirty="0">
                <a:solidFill>
                  <a:srgbClr val="002C72"/>
                </a:solidFill>
                <a:latin typeface="Century Gothic" panose="020B0502020202020204" pitchFamily="34" charset="0"/>
              </a:rPr>
              <a:t>Temmuz 2025</a:t>
            </a:r>
          </a:p>
        </p:txBody>
      </p:sp>
    </p:spTree>
    <p:extLst>
      <p:ext uri="{BB962C8B-B14F-4D97-AF65-F5344CB8AC3E}">
        <p14:creationId xmlns:p14="http://schemas.microsoft.com/office/powerpoint/2010/main" val="2664441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İl/Yerel Düzey Afet Yönetim Planları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Resim 57">
            <a:extLst>
              <a:ext uri="{FF2B5EF4-FFF2-40B4-BE49-F238E27FC236}">
                <a16:creationId xmlns:a16="http://schemas.microsoft.com/office/drawing/2014/main" id="{543D0C4C-480B-419D-B4D5-3BF3521BC8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1" y="1002082"/>
            <a:ext cx="11480411" cy="514679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4000"/>
              </a:srgbClr>
            </a:outerShdw>
          </a:effectLst>
        </p:spPr>
      </p:pic>
      <p:pic>
        <p:nvPicPr>
          <p:cNvPr id="59" name="Resim 58">
            <a:extLst>
              <a:ext uri="{FF2B5EF4-FFF2-40B4-BE49-F238E27FC236}">
                <a16:creationId xmlns:a16="http://schemas.microsoft.com/office/drawing/2014/main" id="{3C70B667-8660-4A03-9B69-CBD90FA9809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0"/>
          <a:stretch/>
        </p:blipFill>
        <p:spPr bwMode="auto">
          <a:xfrm>
            <a:off x="1300803" y="709127"/>
            <a:ext cx="9113361" cy="58480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0090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Sonrası İyileştirme Planı – Uygulama Planı (TASİP-UP)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35">
            <a:extLst>
              <a:ext uri="{FF2B5EF4-FFF2-40B4-BE49-F238E27FC236}">
                <a16:creationId xmlns:a16="http://schemas.microsoft.com/office/drawing/2014/main" id="{7C9E0AFC-E55E-4D64-BB85-BC4BE56414D3}"/>
              </a:ext>
            </a:extLst>
          </p:cNvPr>
          <p:cNvSpPr txBox="1"/>
          <p:nvPr/>
        </p:nvSpPr>
        <p:spPr>
          <a:xfrm>
            <a:off x="5388745" y="1993792"/>
            <a:ext cx="6163199" cy="31624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5080" indent="-285750">
              <a:spcBef>
                <a:spcPts val="100"/>
              </a:spcBef>
              <a:buFont typeface="Wingdings" panose="05000000000000000000" pitchFamily="2" charset="2"/>
              <a:buChar char="ü"/>
              <a:defRPr/>
            </a:pPr>
            <a:r>
              <a:rPr lang="tr-TR" b="1" dirty="0">
                <a:latin typeface="Arial Narrow" panose="020B0606020202030204" pitchFamily="34" charset="0"/>
              </a:rPr>
              <a:t>TASİP-UP, afet meydana geldikten sonra hazırlanan plandır.</a:t>
            </a:r>
          </a:p>
          <a:p>
            <a:pPr marL="12065" marR="5080">
              <a:spcBef>
                <a:spcPts val="100"/>
              </a:spcBef>
              <a:defRPr/>
            </a:pPr>
            <a:r>
              <a:rPr lang="tr-TR" b="1" dirty="0">
                <a:latin typeface="Arial Narrow" panose="020B0606020202030204" pitchFamily="34" charset="0"/>
              </a:rPr>
              <a:t> </a:t>
            </a:r>
          </a:p>
          <a:p>
            <a:pPr marL="297815" marR="5080" indent="-285750">
              <a:spcBef>
                <a:spcPts val="100"/>
              </a:spcBef>
              <a:buFont typeface="Wingdings" panose="05000000000000000000" pitchFamily="2" charset="2"/>
              <a:buChar char="ü"/>
              <a:defRPr/>
            </a:pPr>
            <a:r>
              <a:rPr lang="tr-TR" b="1" dirty="0">
                <a:latin typeface="Arial Narrow" panose="020B0606020202030204" pitchFamily="34" charset="0"/>
              </a:rPr>
              <a:t>Söz konusu bu plan, afet sonrasında yaşanan iyileştirmeye ve yeniden yapılanmaya yönelik faaliyetlerin planlanması, uygulanması ve izlenip değerlendirmesine olanak vermektedir.</a:t>
            </a:r>
          </a:p>
          <a:p>
            <a:pPr marL="12065" marR="5080">
              <a:spcBef>
                <a:spcPts val="100"/>
              </a:spcBef>
              <a:defRPr/>
            </a:pPr>
            <a:endParaRPr lang="tr-TR" b="1" dirty="0">
              <a:latin typeface="Arial Narrow" panose="020B0606020202030204" pitchFamily="34" charset="0"/>
            </a:endParaRPr>
          </a:p>
          <a:p>
            <a:pPr marL="12065" marR="5080">
              <a:spcBef>
                <a:spcPts val="100"/>
              </a:spcBef>
              <a:defRPr/>
            </a:pPr>
            <a:r>
              <a:rPr lang="tr-TR" b="1" dirty="0">
                <a:latin typeface="Arial Narrow" panose="020B0606020202030204" pitchFamily="34" charset="0"/>
              </a:rPr>
              <a:t>TASİP-UP, </a:t>
            </a:r>
          </a:p>
          <a:p>
            <a:pPr marL="12065" marR="5080">
              <a:spcBef>
                <a:spcPts val="100"/>
              </a:spcBef>
              <a:defRPr/>
            </a:pP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  •Tespit Formu,</a:t>
            </a:r>
          </a:p>
          <a:p>
            <a:pPr marL="12065" marR="5080">
              <a:spcBef>
                <a:spcPts val="100"/>
              </a:spcBef>
              <a:defRPr/>
            </a:pP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  •Takip Formu ve</a:t>
            </a:r>
          </a:p>
          <a:p>
            <a:pPr marL="12065" marR="5080">
              <a:spcBef>
                <a:spcPts val="100"/>
              </a:spcBef>
              <a:defRPr/>
            </a:pP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  •Tatbik Formu,</a:t>
            </a:r>
          </a:p>
          <a:p>
            <a:pPr marL="12065" marR="5080">
              <a:spcBef>
                <a:spcPts val="100"/>
              </a:spcBef>
              <a:defRPr/>
            </a:pPr>
            <a:r>
              <a:rPr lang="tr-TR" b="1" dirty="0">
                <a:latin typeface="Arial Narrow" panose="020B0606020202030204" pitchFamily="34" charset="0"/>
              </a:rPr>
              <a:t>olmak üzere dijital ortamda hazırlanacak 3 formdan oluşmaktadır.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904B20A-2988-4E4D-B2EE-64039DED6E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8" r="30631"/>
          <a:stretch/>
        </p:blipFill>
        <p:spPr>
          <a:xfrm>
            <a:off x="0" y="1141913"/>
            <a:ext cx="4971495" cy="4842183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531C8905-A7DC-4BE6-9340-65733F2E327C}"/>
              </a:ext>
            </a:extLst>
          </p:cNvPr>
          <p:cNvSpPr/>
          <p:nvPr/>
        </p:nvSpPr>
        <p:spPr>
          <a:xfrm>
            <a:off x="954909" y="3478849"/>
            <a:ext cx="35736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 Narrow" panose="020B0606020202030204" pitchFamily="34" charset="0"/>
              </a:rPr>
              <a:t>Afet Sonrası Yerel/Bölgesel İyileştirme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 Narrow" panose="020B0606020202030204" pitchFamily="34" charset="0"/>
              </a:rPr>
              <a:t>Her Afete Özgü Planlama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 Narrow" panose="020B0606020202030204" pitchFamily="34" charset="0"/>
              </a:rPr>
              <a:t>Standart Dijital Formlar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 Narrow" panose="020B0606020202030204" pitchFamily="34" charset="0"/>
              </a:rPr>
              <a:t>Tespit edilmesi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 Narrow" panose="020B0606020202030204" pitchFamily="34" charset="0"/>
              </a:rPr>
              <a:t>Uygulanması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dirty="0">
                <a:latin typeface="Arial Narrow" panose="020B0606020202030204" pitchFamily="34" charset="0"/>
              </a:rPr>
              <a:t>İzleme ve değerlendirmesi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1151176-1C56-489B-8CD1-3DC20D6D2805}"/>
              </a:ext>
            </a:extLst>
          </p:cNvPr>
          <p:cNvSpPr/>
          <p:nvPr/>
        </p:nvSpPr>
        <p:spPr>
          <a:xfrm>
            <a:off x="602706" y="2387595"/>
            <a:ext cx="1272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spc="-150" dirty="0">
                <a:solidFill>
                  <a:srgbClr val="FF9D00"/>
                </a:solidFill>
                <a:latin typeface="Bahnschrift SemiBold Condensed" panose="020B0502040204020203" pitchFamily="34" charset="0"/>
              </a:rPr>
              <a:t>TASİP-UP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AB2F9A2F-A7DE-423C-9E7F-9F12CDC11150}"/>
              </a:ext>
            </a:extLst>
          </p:cNvPr>
          <p:cNvSpPr/>
          <p:nvPr/>
        </p:nvSpPr>
        <p:spPr>
          <a:xfrm>
            <a:off x="2090007" y="2296075"/>
            <a:ext cx="2144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000" b="1" dirty="0">
                <a:solidFill>
                  <a:srgbClr val="FF9D00"/>
                </a:solidFill>
              </a:rPr>
              <a:t>TASİP- </a:t>
            </a:r>
          </a:p>
          <a:p>
            <a:pPr algn="ctr"/>
            <a:r>
              <a:rPr lang="tr-TR" sz="2000" b="1" dirty="0">
                <a:solidFill>
                  <a:srgbClr val="FF9D00"/>
                </a:solidFill>
              </a:rPr>
              <a:t>UYGULAMA PLANI</a:t>
            </a:r>
          </a:p>
        </p:txBody>
      </p:sp>
    </p:spTree>
    <p:extLst>
      <p:ext uri="{BB962C8B-B14F-4D97-AF65-F5344CB8AC3E}">
        <p14:creationId xmlns:p14="http://schemas.microsoft.com/office/powerpoint/2010/main" val="1837503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Sonrası İyileştirme Planı Uygulama Planı (TASİP-UP)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2D69D06-5050-4EFD-BBDE-CEA34CC8CB6A}"/>
              </a:ext>
            </a:extLst>
          </p:cNvPr>
          <p:cNvSpPr txBox="1"/>
          <p:nvPr/>
        </p:nvSpPr>
        <p:spPr>
          <a:xfrm>
            <a:off x="9654878" y="1004066"/>
            <a:ext cx="2126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pc="300" dirty="0">
                <a:latin typeface="Bahnschrift SemiBold Condensed" panose="020B0502040204020203" pitchFamily="34" charset="0"/>
              </a:rPr>
              <a:t>Örnek Planlama</a:t>
            </a:r>
          </a:p>
        </p:txBody>
      </p:sp>
      <p:pic>
        <p:nvPicPr>
          <p:cNvPr id="45" name="Resim 44">
            <a:extLst>
              <a:ext uri="{FF2B5EF4-FFF2-40B4-BE49-F238E27FC236}">
                <a16:creationId xmlns:a16="http://schemas.microsoft.com/office/drawing/2014/main" id="{8F76966A-EFBB-4962-8E32-DA280727B7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64"/>
          <a:stretch/>
        </p:blipFill>
        <p:spPr>
          <a:xfrm>
            <a:off x="227051" y="1551963"/>
            <a:ext cx="11440298" cy="3162650"/>
          </a:xfrm>
          <a:prstGeom prst="rect">
            <a:avLst/>
          </a:prstGeom>
        </p:spPr>
      </p:pic>
      <p:sp>
        <p:nvSpPr>
          <p:cNvPr id="66" name="Metin kutusu 65">
            <a:extLst>
              <a:ext uri="{FF2B5EF4-FFF2-40B4-BE49-F238E27FC236}">
                <a16:creationId xmlns:a16="http://schemas.microsoft.com/office/drawing/2014/main" id="{8356F77A-9018-4EAD-8273-1188E3756847}"/>
              </a:ext>
            </a:extLst>
          </p:cNvPr>
          <p:cNvSpPr txBox="1"/>
          <p:nvPr/>
        </p:nvSpPr>
        <p:spPr>
          <a:xfrm>
            <a:off x="227051" y="1004066"/>
            <a:ext cx="2524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pc="300" dirty="0">
                <a:latin typeface="Bahnschrift SemiBold Condensed" panose="020B0502040204020203" pitchFamily="34" charset="0"/>
              </a:rPr>
              <a:t>TASİP-UP TESPİT FORMU</a:t>
            </a:r>
          </a:p>
        </p:txBody>
      </p:sp>
      <p:sp>
        <p:nvSpPr>
          <p:cNvPr id="6" name="object 235">
            <a:extLst>
              <a:ext uri="{FF2B5EF4-FFF2-40B4-BE49-F238E27FC236}">
                <a16:creationId xmlns:a16="http://schemas.microsoft.com/office/drawing/2014/main" id="{FD8A52BA-8041-49A6-9B49-E357F70D6CCC}"/>
              </a:ext>
            </a:extLst>
          </p:cNvPr>
          <p:cNvSpPr txBox="1"/>
          <p:nvPr/>
        </p:nvSpPr>
        <p:spPr>
          <a:xfrm>
            <a:off x="150921" y="5046991"/>
            <a:ext cx="11516428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tr-TR" sz="1600" b="1" dirty="0">
                <a:latin typeface="Arial Narrow" panose="020B0606020202030204" pitchFamily="34" charset="0"/>
              </a:rPr>
              <a:t>Tespit Formu; </a:t>
            </a:r>
            <a:r>
              <a:rPr lang="tr-TR" sz="1600" dirty="0">
                <a:latin typeface="Arial Narrow" panose="020B0606020202030204" pitchFamily="34" charset="0"/>
              </a:rPr>
              <a:t>afetten etkilenen her sektörde oluşan hasar, kayıp ve zararlara dair verilerin bir araya getirilip değerlendirilmesine olanak sağlayacaktır. </a:t>
            </a:r>
          </a:p>
          <a:p>
            <a:pPr marL="12065" marR="5080">
              <a:spcBef>
                <a:spcPts val="100"/>
              </a:spcBef>
              <a:defRPr/>
            </a:pPr>
            <a:r>
              <a:rPr lang="tr-TR" sz="1600" dirty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6832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Sonrası İyileştirme Planı Uygulama Planı (TASİP-UP)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2D69D06-5050-4EFD-BBDE-CEA34CC8CB6A}"/>
              </a:ext>
            </a:extLst>
          </p:cNvPr>
          <p:cNvSpPr txBox="1"/>
          <p:nvPr/>
        </p:nvSpPr>
        <p:spPr>
          <a:xfrm>
            <a:off x="9591824" y="774020"/>
            <a:ext cx="2126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pc="300" dirty="0">
                <a:latin typeface="Bahnschrift SemiBold Condensed" panose="020B0502040204020203" pitchFamily="34" charset="0"/>
              </a:rPr>
              <a:t>Örnek Planlama</a:t>
            </a:r>
          </a:p>
        </p:txBody>
      </p:sp>
      <p:sp>
        <p:nvSpPr>
          <p:cNvPr id="66" name="Metin kutusu 65">
            <a:extLst>
              <a:ext uri="{FF2B5EF4-FFF2-40B4-BE49-F238E27FC236}">
                <a16:creationId xmlns:a16="http://schemas.microsoft.com/office/drawing/2014/main" id="{8356F77A-9018-4EAD-8273-1188E3756847}"/>
              </a:ext>
            </a:extLst>
          </p:cNvPr>
          <p:cNvSpPr txBox="1"/>
          <p:nvPr/>
        </p:nvSpPr>
        <p:spPr>
          <a:xfrm>
            <a:off x="239714" y="725432"/>
            <a:ext cx="2524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pc="300" dirty="0">
                <a:latin typeface="Bahnschrift SemiBold Condensed" panose="020B0502040204020203" pitchFamily="34" charset="0"/>
              </a:rPr>
              <a:t>TASİP-UP TAKİP FORMU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323FF51-1112-4A4D-A99A-375EC03557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08" t="85594" r="10524"/>
          <a:stretch/>
        </p:blipFill>
        <p:spPr>
          <a:xfrm>
            <a:off x="10232402" y="3274103"/>
            <a:ext cx="1331798" cy="8700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B7F2FF7-5EF7-46D6-950E-F877D376A0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18"/>
          <a:stretch/>
        </p:blipFill>
        <p:spPr>
          <a:xfrm>
            <a:off x="410422" y="1119712"/>
            <a:ext cx="9676438" cy="4308782"/>
          </a:xfrm>
          <a:prstGeom prst="rect">
            <a:avLst/>
          </a:prstGeom>
        </p:spPr>
      </p:pic>
      <p:sp>
        <p:nvSpPr>
          <p:cNvPr id="8" name="object 235">
            <a:extLst>
              <a:ext uri="{FF2B5EF4-FFF2-40B4-BE49-F238E27FC236}">
                <a16:creationId xmlns:a16="http://schemas.microsoft.com/office/drawing/2014/main" id="{6C793A10-573C-40F0-92CB-7A472C48F262}"/>
              </a:ext>
            </a:extLst>
          </p:cNvPr>
          <p:cNvSpPr txBox="1"/>
          <p:nvPr/>
        </p:nvSpPr>
        <p:spPr>
          <a:xfrm>
            <a:off x="130205" y="5738288"/>
            <a:ext cx="11588319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tr-TR" sz="1600" b="1" dirty="0">
                <a:latin typeface="Arial Narrow" panose="020B0606020202030204" pitchFamily="34" charset="0"/>
              </a:rPr>
              <a:t>Takip Formu; </a:t>
            </a:r>
            <a:r>
              <a:rPr lang="tr-TR" sz="1600" dirty="0">
                <a:latin typeface="Arial Narrow" panose="020B0606020202030204" pitchFamily="34" charset="0"/>
              </a:rPr>
              <a:t>sorumlu kurumların </a:t>
            </a:r>
            <a:r>
              <a:rPr lang="tr-TR" sz="1600" dirty="0" err="1">
                <a:latin typeface="Arial Narrow" panose="020B0606020202030204" pitchFamily="34" charset="0"/>
              </a:rPr>
              <a:t>TASİP’te</a:t>
            </a:r>
            <a:r>
              <a:rPr lang="tr-TR" sz="1600" dirty="0">
                <a:latin typeface="Arial Narrow" panose="020B0606020202030204" pitchFamily="34" charset="0"/>
              </a:rPr>
              <a:t> alt görev alanları temel alınarak ortaya koymuş oldukları iş adımlarının zaman planlamasına ve bunun takibine imkan verecektir.</a:t>
            </a:r>
          </a:p>
        </p:txBody>
      </p:sp>
    </p:spTree>
    <p:extLst>
      <p:ext uri="{BB962C8B-B14F-4D97-AF65-F5344CB8AC3E}">
        <p14:creationId xmlns:p14="http://schemas.microsoft.com/office/powerpoint/2010/main" val="3921524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Sonrası İyileştirme Planı Uygulama Planı (TASİP-UP)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2D69D06-5050-4EFD-BBDE-CEA34CC8CB6A}"/>
              </a:ext>
            </a:extLst>
          </p:cNvPr>
          <p:cNvSpPr txBox="1"/>
          <p:nvPr/>
        </p:nvSpPr>
        <p:spPr>
          <a:xfrm>
            <a:off x="9570988" y="1004066"/>
            <a:ext cx="2126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pc="300" dirty="0">
                <a:latin typeface="Bahnschrift SemiBold Condensed" panose="020B0502040204020203" pitchFamily="34" charset="0"/>
              </a:rPr>
              <a:t>Örnek Planlama</a:t>
            </a:r>
          </a:p>
        </p:txBody>
      </p:sp>
      <p:sp>
        <p:nvSpPr>
          <p:cNvPr id="66" name="Metin kutusu 65">
            <a:extLst>
              <a:ext uri="{FF2B5EF4-FFF2-40B4-BE49-F238E27FC236}">
                <a16:creationId xmlns:a16="http://schemas.microsoft.com/office/drawing/2014/main" id="{8356F77A-9018-4EAD-8273-1188E3756847}"/>
              </a:ext>
            </a:extLst>
          </p:cNvPr>
          <p:cNvSpPr txBox="1"/>
          <p:nvPr/>
        </p:nvSpPr>
        <p:spPr>
          <a:xfrm>
            <a:off x="227051" y="1004066"/>
            <a:ext cx="2524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pc="300" dirty="0">
                <a:latin typeface="Bahnschrift SemiBold Condensed" panose="020B0502040204020203" pitchFamily="34" charset="0"/>
              </a:rPr>
              <a:t>TASİP-UP TATBİK FORMU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0F0025E-0E02-43C4-903C-A58451CDE3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" b="1496"/>
          <a:stretch/>
        </p:blipFill>
        <p:spPr>
          <a:xfrm>
            <a:off x="293615" y="1661021"/>
            <a:ext cx="11065079" cy="3212984"/>
          </a:xfrm>
          <a:prstGeom prst="rect">
            <a:avLst/>
          </a:prstGeom>
        </p:spPr>
      </p:pic>
      <p:sp>
        <p:nvSpPr>
          <p:cNvPr id="7" name="object 235">
            <a:extLst>
              <a:ext uri="{FF2B5EF4-FFF2-40B4-BE49-F238E27FC236}">
                <a16:creationId xmlns:a16="http://schemas.microsoft.com/office/drawing/2014/main" id="{FADA675A-2266-4C56-A126-4D7CC3D3636D}"/>
              </a:ext>
            </a:extLst>
          </p:cNvPr>
          <p:cNvSpPr txBox="1"/>
          <p:nvPr/>
        </p:nvSpPr>
        <p:spPr>
          <a:xfrm>
            <a:off x="227051" y="5335843"/>
            <a:ext cx="11588319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tr-TR" sz="1600" b="1" dirty="0">
                <a:latin typeface="Arial Narrow" panose="020B0606020202030204" pitchFamily="34" charset="0"/>
              </a:rPr>
              <a:t>Tatbik Formu;</a:t>
            </a:r>
            <a:r>
              <a:rPr lang="tr-TR" sz="1600" dirty="0">
                <a:latin typeface="Arial Narrow" panose="020B0606020202030204" pitchFamily="34" charset="0"/>
              </a:rPr>
              <a:t> her iş adımının tamamlanması ile kesinleşen iyileştirme faaliyetlerinin finansal ve fiziki gerçekleşme düzeyi gibi parametrelerle izlemesi ve değerlendirmesini sağlayacaktır.</a:t>
            </a:r>
          </a:p>
        </p:txBody>
      </p:sp>
    </p:spTree>
    <p:extLst>
      <p:ext uri="{BB962C8B-B14F-4D97-AF65-F5344CB8AC3E}">
        <p14:creationId xmlns:p14="http://schemas.microsoft.com/office/powerpoint/2010/main" val="2686648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TASİP Yönetim ve Organizasyon Yapısı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617398B-C298-4737-8B00-80EFD96CAFE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7"/>
          <a:stretch/>
        </p:blipFill>
        <p:spPr bwMode="auto">
          <a:xfrm>
            <a:off x="1228035" y="873503"/>
            <a:ext cx="9735930" cy="5476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5457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TASİP Yönetim ve Organizasyon Yapısı – Ulusal TASİP Kurulu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FA6B02F-810A-46B1-A862-6F7734D6F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30" y="1548881"/>
            <a:ext cx="5513947" cy="310159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71ED420-ED91-4D60-AA68-A434564BA3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90"/>
          <a:stretch/>
        </p:blipFill>
        <p:spPr>
          <a:xfrm>
            <a:off x="150567" y="885575"/>
            <a:ext cx="6324878" cy="533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62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TASİP Yönetim ve Organizasyon Yapısı – Yerel TASİP Kurulu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3E4CFF2-CF21-4585-A5F7-FAC4864F1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05"/>
          <a:stretch/>
        </p:blipFill>
        <p:spPr>
          <a:xfrm>
            <a:off x="2701231" y="616040"/>
            <a:ext cx="6336237" cy="588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05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624F1566-698C-43DF-80DF-1FF9956A7A6A}"/>
              </a:ext>
            </a:extLst>
          </p:cNvPr>
          <p:cNvSpPr txBox="1"/>
          <p:nvPr/>
        </p:nvSpPr>
        <p:spPr>
          <a:xfrm>
            <a:off x="10686156" y="3031817"/>
            <a:ext cx="492443" cy="285860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TOLAM    9.861.618.240</a:t>
            </a:r>
          </a:p>
        </p:txBody>
      </p:sp>
      <p:sp>
        <p:nvSpPr>
          <p:cNvPr id="7" name="Unvan 3">
            <a:extLst>
              <a:ext uri="{FF2B5EF4-FFF2-40B4-BE49-F238E27FC236}">
                <a16:creationId xmlns:a16="http://schemas.microsoft.com/office/drawing/2014/main" id="{956C2A0D-DEE4-471E-9419-341A2D3DD463}"/>
              </a:ext>
            </a:extLst>
          </p:cNvPr>
          <p:cNvSpPr txBox="1">
            <a:spLocks/>
          </p:cNvSpPr>
          <p:nvPr/>
        </p:nvSpPr>
        <p:spPr>
          <a:xfrm>
            <a:off x="3626869" y="2523985"/>
            <a:ext cx="4938261" cy="101566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 EDERİM</a:t>
            </a:r>
          </a:p>
        </p:txBody>
      </p:sp>
    </p:spTree>
    <p:extLst>
      <p:ext uri="{BB962C8B-B14F-4D97-AF65-F5344CB8AC3E}">
        <p14:creationId xmlns:p14="http://schemas.microsoft.com/office/powerpoint/2010/main" val="3604384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Yönetim Planları ve TASİP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FD0934E-2D4C-4FF4-A1CF-C2630BE95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1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TASİP – Amaç ve Kapsam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233">
            <a:extLst>
              <a:ext uri="{FF2B5EF4-FFF2-40B4-BE49-F238E27FC236}">
                <a16:creationId xmlns:a16="http://schemas.microsoft.com/office/drawing/2014/main" id="{A8AA7271-9934-4517-BDA9-42687F6347C5}"/>
              </a:ext>
            </a:extLst>
          </p:cNvPr>
          <p:cNvSpPr txBox="1"/>
          <p:nvPr/>
        </p:nvSpPr>
        <p:spPr>
          <a:xfrm>
            <a:off x="5998142" y="2045002"/>
            <a:ext cx="5301813" cy="1256754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-635">
              <a:spcBef>
                <a:spcPts val="100"/>
              </a:spcBef>
              <a:defRPr/>
            </a:pP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Afet sonrası yeniden yapılanma çalışmaları daha planlı ve sistemli bir hale getirilerek, yürütülen iyileştirme çalışmalarının tek bir merkezden izlenmesi, değerlendirilmesi ve raporlanması sağlanacaktır.</a:t>
            </a:r>
          </a:p>
          <a:p>
            <a:pPr marL="12700" marR="5080" indent="-635">
              <a:spcBef>
                <a:spcPts val="100"/>
              </a:spcBef>
              <a:defRPr/>
            </a:pP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 </a:t>
            </a:r>
          </a:p>
        </p:txBody>
      </p:sp>
      <p:grpSp>
        <p:nvGrpSpPr>
          <p:cNvPr id="42" name="object 236">
            <a:extLst>
              <a:ext uri="{FF2B5EF4-FFF2-40B4-BE49-F238E27FC236}">
                <a16:creationId xmlns:a16="http://schemas.microsoft.com/office/drawing/2014/main" id="{592FAAAA-CECC-4354-8BD6-CB6369CC060F}"/>
              </a:ext>
            </a:extLst>
          </p:cNvPr>
          <p:cNvGrpSpPr/>
          <p:nvPr/>
        </p:nvGrpSpPr>
        <p:grpSpPr>
          <a:xfrm>
            <a:off x="5657774" y="2148661"/>
            <a:ext cx="295910" cy="207010"/>
            <a:chOff x="1990689" y="4006902"/>
            <a:chExt cx="295910" cy="207010"/>
          </a:xfrm>
        </p:grpSpPr>
        <p:pic>
          <p:nvPicPr>
            <p:cNvPr id="43" name="object 237">
              <a:extLst>
                <a:ext uri="{FF2B5EF4-FFF2-40B4-BE49-F238E27FC236}">
                  <a16:creationId xmlns:a16="http://schemas.microsoft.com/office/drawing/2014/main" id="{185013E0-CDA3-447C-B81D-BF8AAD0B354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35148" y="4006902"/>
              <a:ext cx="206654" cy="206654"/>
            </a:xfrm>
            <a:prstGeom prst="rect">
              <a:avLst/>
            </a:prstGeom>
          </p:spPr>
        </p:pic>
        <p:sp>
          <p:nvSpPr>
            <p:cNvPr id="44" name="object 238">
              <a:extLst>
                <a:ext uri="{FF2B5EF4-FFF2-40B4-BE49-F238E27FC236}">
                  <a16:creationId xmlns:a16="http://schemas.microsoft.com/office/drawing/2014/main" id="{AC67B1E5-0FFC-49EA-9E26-779D49E91625}"/>
                </a:ext>
              </a:extLst>
            </p:cNvPr>
            <p:cNvSpPr/>
            <p:nvPr/>
          </p:nvSpPr>
          <p:spPr>
            <a:xfrm>
              <a:off x="1990689" y="4058154"/>
              <a:ext cx="295910" cy="145415"/>
            </a:xfrm>
            <a:custGeom>
              <a:avLst/>
              <a:gdLst/>
              <a:ahLst/>
              <a:cxnLst/>
              <a:rect l="l" t="t" r="r" b="b"/>
              <a:pathLst>
                <a:path w="295910" h="145414">
                  <a:moveTo>
                    <a:pt x="0" y="0"/>
                  </a:moveTo>
                  <a:lnTo>
                    <a:pt x="0" y="6121"/>
                  </a:lnTo>
                  <a:lnTo>
                    <a:pt x="698" y="9385"/>
                  </a:lnTo>
                  <a:lnTo>
                    <a:pt x="132245" y="140004"/>
                  </a:lnTo>
                  <a:lnTo>
                    <a:pt x="144335" y="144932"/>
                  </a:lnTo>
                  <a:lnTo>
                    <a:pt x="151218" y="144932"/>
                  </a:lnTo>
                  <a:lnTo>
                    <a:pt x="290271" y="18097"/>
                  </a:lnTo>
                  <a:lnTo>
                    <a:pt x="295567" y="2654"/>
                  </a:lnTo>
                  <a:lnTo>
                    <a:pt x="290169" y="2336"/>
                  </a:lnTo>
                  <a:lnTo>
                    <a:pt x="290144" y="2552"/>
                  </a:lnTo>
                  <a:lnTo>
                    <a:pt x="279336" y="2743"/>
                  </a:lnTo>
                  <a:lnTo>
                    <a:pt x="153543" y="126885"/>
                  </a:lnTo>
                  <a:lnTo>
                    <a:pt x="146494" y="128714"/>
                  </a:lnTo>
                  <a:lnTo>
                    <a:pt x="143065" y="127558"/>
                  </a:lnTo>
                  <a:lnTo>
                    <a:pt x="141135" y="126022"/>
                  </a:lnTo>
                  <a:lnTo>
                    <a:pt x="18021" y="7810"/>
                  </a:lnTo>
                  <a:lnTo>
                    <a:pt x="16459" y="4902"/>
                  </a:lnTo>
                  <a:lnTo>
                    <a:pt x="16230" y="2895"/>
                  </a:lnTo>
                  <a:lnTo>
                    <a:pt x="16230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2B"/>
            </a:solidFill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8" name="object 242">
            <a:extLst>
              <a:ext uri="{FF2B5EF4-FFF2-40B4-BE49-F238E27FC236}">
                <a16:creationId xmlns:a16="http://schemas.microsoft.com/office/drawing/2014/main" id="{6A63E9DF-1884-4E49-8EE1-6F7CD291DC76}"/>
              </a:ext>
            </a:extLst>
          </p:cNvPr>
          <p:cNvGrpSpPr/>
          <p:nvPr/>
        </p:nvGrpSpPr>
        <p:grpSpPr>
          <a:xfrm>
            <a:off x="5652114" y="5015253"/>
            <a:ext cx="295910" cy="207010"/>
            <a:chOff x="6173739" y="4006902"/>
            <a:chExt cx="295910" cy="207010"/>
          </a:xfrm>
        </p:grpSpPr>
        <p:pic>
          <p:nvPicPr>
            <p:cNvPr id="49" name="object 243">
              <a:extLst>
                <a:ext uri="{FF2B5EF4-FFF2-40B4-BE49-F238E27FC236}">
                  <a16:creationId xmlns:a16="http://schemas.microsoft.com/office/drawing/2014/main" id="{27DA13E8-724A-4431-8B49-0AAC298F0A0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8197" y="4006902"/>
              <a:ext cx="206654" cy="206654"/>
            </a:xfrm>
            <a:prstGeom prst="rect">
              <a:avLst/>
            </a:prstGeom>
          </p:spPr>
        </p:pic>
        <p:sp>
          <p:nvSpPr>
            <p:cNvPr id="50" name="object 244">
              <a:extLst>
                <a:ext uri="{FF2B5EF4-FFF2-40B4-BE49-F238E27FC236}">
                  <a16:creationId xmlns:a16="http://schemas.microsoft.com/office/drawing/2014/main" id="{55C9FE88-647C-4981-9CD6-28A631D63DAB}"/>
                </a:ext>
              </a:extLst>
            </p:cNvPr>
            <p:cNvSpPr/>
            <p:nvPr/>
          </p:nvSpPr>
          <p:spPr>
            <a:xfrm>
              <a:off x="6173739" y="4058154"/>
              <a:ext cx="295910" cy="145415"/>
            </a:xfrm>
            <a:custGeom>
              <a:avLst/>
              <a:gdLst/>
              <a:ahLst/>
              <a:cxnLst/>
              <a:rect l="l" t="t" r="r" b="b"/>
              <a:pathLst>
                <a:path w="295910" h="145414">
                  <a:moveTo>
                    <a:pt x="0" y="0"/>
                  </a:moveTo>
                  <a:lnTo>
                    <a:pt x="0" y="6121"/>
                  </a:lnTo>
                  <a:lnTo>
                    <a:pt x="698" y="9385"/>
                  </a:lnTo>
                  <a:lnTo>
                    <a:pt x="132245" y="140004"/>
                  </a:lnTo>
                  <a:lnTo>
                    <a:pt x="144335" y="144932"/>
                  </a:lnTo>
                  <a:lnTo>
                    <a:pt x="151218" y="144932"/>
                  </a:lnTo>
                  <a:lnTo>
                    <a:pt x="290271" y="18097"/>
                  </a:lnTo>
                  <a:lnTo>
                    <a:pt x="295567" y="2654"/>
                  </a:lnTo>
                  <a:lnTo>
                    <a:pt x="290169" y="2336"/>
                  </a:lnTo>
                  <a:lnTo>
                    <a:pt x="290144" y="2552"/>
                  </a:lnTo>
                  <a:lnTo>
                    <a:pt x="279336" y="2743"/>
                  </a:lnTo>
                  <a:lnTo>
                    <a:pt x="153543" y="126885"/>
                  </a:lnTo>
                  <a:lnTo>
                    <a:pt x="146494" y="128714"/>
                  </a:lnTo>
                  <a:lnTo>
                    <a:pt x="143065" y="127558"/>
                  </a:lnTo>
                  <a:lnTo>
                    <a:pt x="141135" y="126022"/>
                  </a:lnTo>
                  <a:lnTo>
                    <a:pt x="18021" y="7810"/>
                  </a:lnTo>
                  <a:lnTo>
                    <a:pt x="16459" y="4902"/>
                  </a:lnTo>
                  <a:lnTo>
                    <a:pt x="16230" y="2895"/>
                  </a:lnTo>
                  <a:lnTo>
                    <a:pt x="16230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2B"/>
            </a:solidFill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1" name="object 235">
            <a:extLst>
              <a:ext uri="{FF2B5EF4-FFF2-40B4-BE49-F238E27FC236}">
                <a16:creationId xmlns:a16="http://schemas.microsoft.com/office/drawing/2014/main" id="{9742DC37-1B73-45D9-968C-DF2C6197AE74}"/>
              </a:ext>
            </a:extLst>
          </p:cNvPr>
          <p:cNvSpPr txBox="1"/>
          <p:nvPr/>
        </p:nvSpPr>
        <p:spPr>
          <a:xfrm>
            <a:off x="6050299" y="3258331"/>
            <a:ext cx="5249656" cy="5052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-635">
              <a:spcBef>
                <a:spcPts val="100"/>
              </a:spcBef>
              <a:defRPr/>
            </a:pP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İ</a:t>
            </a:r>
            <a:r>
              <a:rPr sz="1600" b="1" dirty="0" err="1">
                <a:solidFill>
                  <a:srgbClr val="3C4958"/>
                </a:solidFill>
                <a:latin typeface="Arial Narrow" panose="020B0606020202030204" pitchFamily="34" charset="0"/>
              </a:rPr>
              <a:t>yileştirme</a:t>
            </a:r>
            <a:r>
              <a:rPr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 çalışmalar</a:t>
            </a: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ına katılan tüm kurum/kuruluşların rol ve sorumlulukları iş adımı düzeyinde belirlenecektir.</a:t>
            </a:r>
          </a:p>
        </p:txBody>
      </p:sp>
      <p:grpSp>
        <p:nvGrpSpPr>
          <p:cNvPr id="52" name="object 242">
            <a:extLst>
              <a:ext uri="{FF2B5EF4-FFF2-40B4-BE49-F238E27FC236}">
                <a16:creationId xmlns:a16="http://schemas.microsoft.com/office/drawing/2014/main" id="{23638321-0A4B-4E33-80FD-726DD437B987}"/>
              </a:ext>
            </a:extLst>
          </p:cNvPr>
          <p:cNvGrpSpPr/>
          <p:nvPr/>
        </p:nvGrpSpPr>
        <p:grpSpPr>
          <a:xfrm>
            <a:off x="5657605" y="3259258"/>
            <a:ext cx="295910" cy="207010"/>
            <a:chOff x="6173739" y="4006902"/>
            <a:chExt cx="295910" cy="207010"/>
          </a:xfrm>
        </p:grpSpPr>
        <p:pic>
          <p:nvPicPr>
            <p:cNvPr id="53" name="object 243">
              <a:extLst>
                <a:ext uri="{FF2B5EF4-FFF2-40B4-BE49-F238E27FC236}">
                  <a16:creationId xmlns:a16="http://schemas.microsoft.com/office/drawing/2014/main" id="{3F50CFD0-BE3E-40F4-9A23-452F374F06D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8197" y="4006902"/>
              <a:ext cx="206654" cy="206654"/>
            </a:xfrm>
            <a:prstGeom prst="rect">
              <a:avLst/>
            </a:prstGeom>
          </p:spPr>
        </p:pic>
        <p:sp>
          <p:nvSpPr>
            <p:cNvPr id="54" name="object 244">
              <a:extLst>
                <a:ext uri="{FF2B5EF4-FFF2-40B4-BE49-F238E27FC236}">
                  <a16:creationId xmlns:a16="http://schemas.microsoft.com/office/drawing/2014/main" id="{FD287C49-1F08-4C0A-9BBD-BBC26E6D1A0C}"/>
                </a:ext>
              </a:extLst>
            </p:cNvPr>
            <p:cNvSpPr/>
            <p:nvPr/>
          </p:nvSpPr>
          <p:spPr>
            <a:xfrm>
              <a:off x="6173739" y="4058154"/>
              <a:ext cx="295910" cy="145415"/>
            </a:xfrm>
            <a:custGeom>
              <a:avLst/>
              <a:gdLst/>
              <a:ahLst/>
              <a:cxnLst/>
              <a:rect l="l" t="t" r="r" b="b"/>
              <a:pathLst>
                <a:path w="295910" h="145414">
                  <a:moveTo>
                    <a:pt x="0" y="0"/>
                  </a:moveTo>
                  <a:lnTo>
                    <a:pt x="0" y="6121"/>
                  </a:lnTo>
                  <a:lnTo>
                    <a:pt x="698" y="9385"/>
                  </a:lnTo>
                  <a:lnTo>
                    <a:pt x="132245" y="140004"/>
                  </a:lnTo>
                  <a:lnTo>
                    <a:pt x="144335" y="144932"/>
                  </a:lnTo>
                  <a:lnTo>
                    <a:pt x="151218" y="144932"/>
                  </a:lnTo>
                  <a:lnTo>
                    <a:pt x="290271" y="18097"/>
                  </a:lnTo>
                  <a:lnTo>
                    <a:pt x="295567" y="2654"/>
                  </a:lnTo>
                  <a:lnTo>
                    <a:pt x="290169" y="2336"/>
                  </a:lnTo>
                  <a:lnTo>
                    <a:pt x="290144" y="2552"/>
                  </a:lnTo>
                  <a:lnTo>
                    <a:pt x="279336" y="2743"/>
                  </a:lnTo>
                  <a:lnTo>
                    <a:pt x="153543" y="126885"/>
                  </a:lnTo>
                  <a:lnTo>
                    <a:pt x="146494" y="128714"/>
                  </a:lnTo>
                  <a:lnTo>
                    <a:pt x="143065" y="127558"/>
                  </a:lnTo>
                  <a:lnTo>
                    <a:pt x="141135" y="126022"/>
                  </a:lnTo>
                  <a:lnTo>
                    <a:pt x="18021" y="7810"/>
                  </a:lnTo>
                  <a:lnTo>
                    <a:pt x="16459" y="4902"/>
                  </a:lnTo>
                  <a:lnTo>
                    <a:pt x="16230" y="2895"/>
                  </a:lnTo>
                  <a:lnTo>
                    <a:pt x="16230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2B"/>
            </a:solidFill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object 235">
            <a:extLst>
              <a:ext uri="{FF2B5EF4-FFF2-40B4-BE49-F238E27FC236}">
                <a16:creationId xmlns:a16="http://schemas.microsoft.com/office/drawing/2014/main" id="{5CDFA2B8-C2EA-4D7E-8A14-D15809BE28F1}"/>
              </a:ext>
            </a:extLst>
          </p:cNvPr>
          <p:cNvSpPr txBox="1"/>
          <p:nvPr/>
        </p:nvSpPr>
        <p:spPr>
          <a:xfrm>
            <a:off x="6050298" y="3973131"/>
            <a:ext cx="5249655" cy="75148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lvl="0" indent="-635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Afet sonrası y</a:t>
            </a: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ürütülen</a:t>
            </a:r>
            <a:r>
              <a:rPr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 iyileştirme</a:t>
            </a: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 çalışmalarına katılan tüm kurumların etkin işbirliği içerisinde çalışmasına yönelik ‘Ulusal/Yerel TASİP Kurulu’ oluşturulacaktır.</a:t>
            </a:r>
            <a:endParaRPr sz="1600" b="1" dirty="0">
              <a:solidFill>
                <a:srgbClr val="3C4958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6" name="object 242">
            <a:extLst>
              <a:ext uri="{FF2B5EF4-FFF2-40B4-BE49-F238E27FC236}">
                <a16:creationId xmlns:a16="http://schemas.microsoft.com/office/drawing/2014/main" id="{2F26A719-1A7D-4297-8C2E-6085DA6DE804}"/>
              </a:ext>
            </a:extLst>
          </p:cNvPr>
          <p:cNvGrpSpPr/>
          <p:nvPr/>
        </p:nvGrpSpPr>
        <p:grpSpPr>
          <a:xfrm>
            <a:off x="5652114" y="4001297"/>
            <a:ext cx="295910" cy="207010"/>
            <a:chOff x="6173739" y="4006902"/>
            <a:chExt cx="295910" cy="207010"/>
          </a:xfrm>
        </p:grpSpPr>
        <p:pic>
          <p:nvPicPr>
            <p:cNvPr id="57" name="object 243">
              <a:extLst>
                <a:ext uri="{FF2B5EF4-FFF2-40B4-BE49-F238E27FC236}">
                  <a16:creationId xmlns:a16="http://schemas.microsoft.com/office/drawing/2014/main" id="{08666B7B-DD8B-4463-8A66-7BEF9C7DB12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8197" y="4006902"/>
              <a:ext cx="206654" cy="206654"/>
            </a:xfrm>
            <a:prstGeom prst="rect">
              <a:avLst/>
            </a:prstGeom>
          </p:spPr>
        </p:pic>
        <p:sp>
          <p:nvSpPr>
            <p:cNvPr id="60" name="object 244">
              <a:extLst>
                <a:ext uri="{FF2B5EF4-FFF2-40B4-BE49-F238E27FC236}">
                  <a16:creationId xmlns:a16="http://schemas.microsoft.com/office/drawing/2014/main" id="{68DB8007-2D44-438E-B180-80A6EA90657F}"/>
                </a:ext>
              </a:extLst>
            </p:cNvPr>
            <p:cNvSpPr/>
            <p:nvPr/>
          </p:nvSpPr>
          <p:spPr>
            <a:xfrm>
              <a:off x="6173739" y="4058154"/>
              <a:ext cx="295910" cy="145415"/>
            </a:xfrm>
            <a:custGeom>
              <a:avLst/>
              <a:gdLst/>
              <a:ahLst/>
              <a:cxnLst/>
              <a:rect l="l" t="t" r="r" b="b"/>
              <a:pathLst>
                <a:path w="295910" h="145414">
                  <a:moveTo>
                    <a:pt x="0" y="0"/>
                  </a:moveTo>
                  <a:lnTo>
                    <a:pt x="0" y="6121"/>
                  </a:lnTo>
                  <a:lnTo>
                    <a:pt x="698" y="9385"/>
                  </a:lnTo>
                  <a:lnTo>
                    <a:pt x="132245" y="140004"/>
                  </a:lnTo>
                  <a:lnTo>
                    <a:pt x="144335" y="144932"/>
                  </a:lnTo>
                  <a:lnTo>
                    <a:pt x="151218" y="144932"/>
                  </a:lnTo>
                  <a:lnTo>
                    <a:pt x="290271" y="18097"/>
                  </a:lnTo>
                  <a:lnTo>
                    <a:pt x="295567" y="2654"/>
                  </a:lnTo>
                  <a:lnTo>
                    <a:pt x="290169" y="2336"/>
                  </a:lnTo>
                  <a:lnTo>
                    <a:pt x="290144" y="2552"/>
                  </a:lnTo>
                  <a:lnTo>
                    <a:pt x="279336" y="2743"/>
                  </a:lnTo>
                  <a:lnTo>
                    <a:pt x="153543" y="126885"/>
                  </a:lnTo>
                  <a:lnTo>
                    <a:pt x="146494" y="128714"/>
                  </a:lnTo>
                  <a:lnTo>
                    <a:pt x="143065" y="127558"/>
                  </a:lnTo>
                  <a:lnTo>
                    <a:pt x="141135" y="126022"/>
                  </a:lnTo>
                  <a:lnTo>
                    <a:pt x="18021" y="7810"/>
                  </a:lnTo>
                  <a:lnTo>
                    <a:pt x="16459" y="4902"/>
                  </a:lnTo>
                  <a:lnTo>
                    <a:pt x="16230" y="2895"/>
                  </a:lnTo>
                  <a:lnTo>
                    <a:pt x="16230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282B"/>
            </a:solidFill>
          </p:spPr>
          <p:txBody>
            <a:bodyPr wrap="square"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1" name="object 233">
            <a:extLst>
              <a:ext uri="{FF2B5EF4-FFF2-40B4-BE49-F238E27FC236}">
                <a16:creationId xmlns:a16="http://schemas.microsoft.com/office/drawing/2014/main" id="{224214DD-C8E3-47E5-8095-11FDDDAF287A}"/>
              </a:ext>
            </a:extLst>
          </p:cNvPr>
          <p:cNvSpPr txBox="1"/>
          <p:nvPr/>
        </p:nvSpPr>
        <p:spPr>
          <a:xfrm>
            <a:off x="5998143" y="1531658"/>
            <a:ext cx="120013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spcBef>
                <a:spcPts val="100"/>
              </a:spcBef>
              <a:defRPr/>
            </a:pPr>
            <a:r>
              <a:rPr lang="tr-TR" sz="2400" b="1" dirty="0">
                <a:solidFill>
                  <a:srgbClr val="3C4958"/>
                </a:solidFill>
                <a:latin typeface="Arial Narrow" panose="020B0606020202030204" pitchFamily="34" charset="0"/>
              </a:rPr>
              <a:t>TASİP ile;</a:t>
            </a:r>
            <a:endParaRPr sz="2400" b="1" dirty="0">
              <a:solidFill>
                <a:srgbClr val="3C4958"/>
              </a:solidFill>
              <a:latin typeface="Arial Narrow" panose="020B0606020202030204" pitchFamily="34" charset="0"/>
            </a:endParaRPr>
          </a:p>
        </p:txBody>
      </p:sp>
      <p:sp>
        <p:nvSpPr>
          <p:cNvPr id="65" name="object 235">
            <a:extLst>
              <a:ext uri="{FF2B5EF4-FFF2-40B4-BE49-F238E27FC236}">
                <a16:creationId xmlns:a16="http://schemas.microsoft.com/office/drawing/2014/main" id="{090F0517-369B-4C10-A74B-91FBE7112F07}"/>
              </a:ext>
            </a:extLst>
          </p:cNvPr>
          <p:cNvSpPr txBox="1"/>
          <p:nvPr/>
        </p:nvSpPr>
        <p:spPr>
          <a:xfrm>
            <a:off x="6046331" y="4900348"/>
            <a:ext cx="5249655" cy="75148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-635">
              <a:spcBef>
                <a:spcPts val="100"/>
              </a:spcBef>
              <a:defRPr/>
            </a:pP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Afet sonrası gerçekleştirilen bütün </a:t>
            </a:r>
            <a:r>
              <a:rPr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iyileştirme </a:t>
            </a:r>
            <a:r>
              <a:rPr sz="1600" b="1" dirty="0" err="1">
                <a:solidFill>
                  <a:srgbClr val="3C4958"/>
                </a:solidFill>
                <a:latin typeface="Arial Narrow" panose="020B0606020202030204" pitchFamily="34" charset="0"/>
              </a:rPr>
              <a:t>çalışmalarını</a:t>
            </a: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n zaman ve maliyet planlamasının etkin bir şekilde yönetilmesi </a:t>
            </a:r>
            <a:r>
              <a:rPr sz="1600" b="1" dirty="0" err="1">
                <a:solidFill>
                  <a:srgbClr val="3C4958"/>
                </a:solidFill>
                <a:latin typeface="Arial Narrow" panose="020B0606020202030204" pitchFamily="34" charset="0"/>
              </a:rPr>
              <a:t>sağla</a:t>
            </a:r>
            <a:r>
              <a:rPr lang="tr-TR"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nacaktır</a:t>
            </a:r>
            <a:r>
              <a:rPr sz="1600" b="1" dirty="0">
                <a:solidFill>
                  <a:srgbClr val="3C4958"/>
                </a:solidFill>
                <a:latin typeface="Arial Narrow" panose="020B0606020202030204" pitchFamily="34" charset="0"/>
              </a:rPr>
              <a:t>.</a:t>
            </a:r>
          </a:p>
        </p:txBody>
      </p:sp>
      <p:cxnSp>
        <p:nvCxnSpPr>
          <p:cNvPr id="67" name="Düz Bağlayıcı 66">
            <a:extLst>
              <a:ext uri="{FF2B5EF4-FFF2-40B4-BE49-F238E27FC236}">
                <a16:creationId xmlns:a16="http://schemas.microsoft.com/office/drawing/2014/main" id="{1B0D5701-46D5-4284-8CF7-EAA3DB0EFEC6}"/>
              </a:ext>
            </a:extLst>
          </p:cNvPr>
          <p:cNvCxnSpPr>
            <a:cxnSpLocks/>
          </p:cNvCxnSpPr>
          <p:nvPr/>
        </p:nvCxnSpPr>
        <p:spPr>
          <a:xfrm>
            <a:off x="6685214" y="3112662"/>
            <a:ext cx="351912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Düz Bağlayıcı 67">
            <a:extLst>
              <a:ext uri="{FF2B5EF4-FFF2-40B4-BE49-F238E27FC236}">
                <a16:creationId xmlns:a16="http://schemas.microsoft.com/office/drawing/2014/main" id="{AA03D3A3-2FBA-4A42-B6DB-CCE3B4FAB448}"/>
              </a:ext>
            </a:extLst>
          </p:cNvPr>
          <p:cNvCxnSpPr>
            <a:cxnSpLocks/>
          </p:cNvCxnSpPr>
          <p:nvPr/>
        </p:nvCxnSpPr>
        <p:spPr>
          <a:xfrm>
            <a:off x="6500435" y="3861301"/>
            <a:ext cx="351912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9" name="Düz Bağlayıcı 68">
            <a:extLst>
              <a:ext uri="{FF2B5EF4-FFF2-40B4-BE49-F238E27FC236}">
                <a16:creationId xmlns:a16="http://schemas.microsoft.com/office/drawing/2014/main" id="{25C2546D-8AD9-4084-99C1-247D25D03D23}"/>
              </a:ext>
            </a:extLst>
          </p:cNvPr>
          <p:cNvCxnSpPr>
            <a:cxnSpLocks/>
          </p:cNvCxnSpPr>
          <p:nvPr/>
        </p:nvCxnSpPr>
        <p:spPr>
          <a:xfrm>
            <a:off x="6500436" y="4852978"/>
            <a:ext cx="351912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0" name="Düz Bağlayıcı 69">
            <a:extLst>
              <a:ext uri="{FF2B5EF4-FFF2-40B4-BE49-F238E27FC236}">
                <a16:creationId xmlns:a16="http://schemas.microsoft.com/office/drawing/2014/main" id="{4D518A98-68EE-4468-98A8-9F769A513254}"/>
              </a:ext>
            </a:extLst>
          </p:cNvPr>
          <p:cNvCxnSpPr>
            <a:cxnSpLocks/>
          </p:cNvCxnSpPr>
          <p:nvPr/>
        </p:nvCxnSpPr>
        <p:spPr>
          <a:xfrm>
            <a:off x="6500434" y="5770227"/>
            <a:ext cx="351912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6" name="Resim 35">
            <a:extLst>
              <a:ext uri="{FF2B5EF4-FFF2-40B4-BE49-F238E27FC236}">
                <a16:creationId xmlns:a16="http://schemas.microsoft.com/office/drawing/2014/main" id="{6BB44C18-285F-4FA0-AF0E-7801180A276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03" y="661889"/>
            <a:ext cx="4300132" cy="574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81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E6579986-86DA-4230-85C9-9F942A3BD2F8}"/>
              </a:ext>
            </a:extLst>
          </p:cNvPr>
          <p:cNvGrpSpPr/>
          <p:nvPr/>
        </p:nvGrpSpPr>
        <p:grpSpPr>
          <a:xfrm>
            <a:off x="871370" y="621991"/>
            <a:ext cx="10253708" cy="5767711"/>
            <a:chOff x="806056" y="621991"/>
            <a:chExt cx="10253708" cy="5767711"/>
          </a:xfrm>
        </p:grpSpPr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EF864F89-B731-4E82-B782-ABC7677BA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056" y="621991"/>
              <a:ext cx="10253708" cy="5767711"/>
            </a:xfrm>
            <a:prstGeom prst="rect">
              <a:avLst/>
            </a:prstGeom>
          </p:spPr>
        </p:pic>
        <p:sp>
          <p:nvSpPr>
            <p:cNvPr id="4" name="Dikdörtgen 3">
              <a:extLst>
                <a:ext uri="{FF2B5EF4-FFF2-40B4-BE49-F238E27FC236}">
                  <a16:creationId xmlns:a16="http://schemas.microsoft.com/office/drawing/2014/main" id="{CDC79568-815E-456D-9CF5-A17570504FDD}"/>
                </a:ext>
              </a:extLst>
            </p:cNvPr>
            <p:cNvSpPr/>
            <p:nvPr/>
          </p:nvSpPr>
          <p:spPr>
            <a:xfrm>
              <a:off x="2676980" y="5850384"/>
              <a:ext cx="683581" cy="385625"/>
            </a:xfrm>
            <a:prstGeom prst="rect">
              <a:avLst/>
            </a:prstGeom>
            <a:solidFill>
              <a:srgbClr val="0D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</p:grpSp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Sonrası İyileştirme Planı Hazırlık Süreci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 5">
            <a:extLst>
              <a:ext uri="{FF2B5EF4-FFF2-40B4-BE49-F238E27FC236}">
                <a16:creationId xmlns:a16="http://schemas.microsoft.com/office/drawing/2014/main" id="{DF28F382-AA1A-4719-91C4-01B413AFA401}"/>
              </a:ext>
            </a:extLst>
          </p:cNvPr>
          <p:cNvGrpSpPr/>
          <p:nvPr/>
        </p:nvGrpSpPr>
        <p:grpSpPr>
          <a:xfrm>
            <a:off x="4574571" y="914236"/>
            <a:ext cx="6658287" cy="5229244"/>
            <a:chOff x="4574571" y="914236"/>
            <a:chExt cx="6658287" cy="5229244"/>
          </a:xfrm>
        </p:grpSpPr>
        <p:sp>
          <p:nvSpPr>
            <p:cNvPr id="2" name="Metin kutusu 1">
              <a:extLst>
                <a:ext uri="{FF2B5EF4-FFF2-40B4-BE49-F238E27FC236}">
                  <a16:creationId xmlns:a16="http://schemas.microsoft.com/office/drawing/2014/main" id="{F6BA252B-ECBD-44FF-AF0E-6FED2C1606CE}"/>
                </a:ext>
              </a:extLst>
            </p:cNvPr>
            <p:cNvSpPr txBox="1"/>
            <p:nvPr/>
          </p:nvSpPr>
          <p:spPr>
            <a:xfrm>
              <a:off x="5558963" y="5558705"/>
              <a:ext cx="56738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600" dirty="0">
                  <a:solidFill>
                    <a:srgbClr val="E8884D"/>
                  </a:solidFill>
                </a:rPr>
                <a:t>*16 Bakanlık, 105 Genel Müdürlük, SBB, TOBB, üniversite ve STK’ların görüşleri ile belge taslağına nihai hali verilmiştir.</a:t>
              </a:r>
            </a:p>
          </p:txBody>
        </p:sp>
        <p:sp>
          <p:nvSpPr>
            <p:cNvPr id="8" name="Metin kutusu 7">
              <a:extLst>
                <a:ext uri="{FF2B5EF4-FFF2-40B4-BE49-F238E27FC236}">
                  <a16:creationId xmlns:a16="http://schemas.microsoft.com/office/drawing/2014/main" id="{4BB1FA60-4B30-4B38-9D0A-7582B854D426}"/>
                </a:ext>
              </a:extLst>
            </p:cNvPr>
            <p:cNvSpPr txBox="1"/>
            <p:nvPr/>
          </p:nvSpPr>
          <p:spPr>
            <a:xfrm>
              <a:off x="9683864" y="3688219"/>
              <a:ext cx="1093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" dirty="0">
                  <a:solidFill>
                    <a:srgbClr val="E8884D"/>
                  </a:solidFill>
                </a:rPr>
                <a:t>Giresun ili</a:t>
              </a:r>
            </a:p>
            <a:p>
              <a:r>
                <a:rPr lang="tr-TR" sz="1200" dirty="0">
                  <a:solidFill>
                    <a:srgbClr val="E8884D"/>
                  </a:solidFill>
                </a:rPr>
                <a:t>Antalya ili</a:t>
              </a:r>
            </a:p>
            <a:p>
              <a:r>
                <a:rPr lang="tr-TR" sz="1200" dirty="0">
                  <a:solidFill>
                    <a:srgbClr val="E8884D"/>
                  </a:solidFill>
                </a:rPr>
                <a:t>Kastamonu ili</a:t>
              </a:r>
            </a:p>
          </p:txBody>
        </p:sp>
        <p:sp>
          <p:nvSpPr>
            <p:cNvPr id="9" name="Metin kutusu 8">
              <a:extLst>
                <a:ext uri="{FF2B5EF4-FFF2-40B4-BE49-F238E27FC236}">
                  <a16:creationId xmlns:a16="http://schemas.microsoft.com/office/drawing/2014/main" id="{92AA91BA-8821-48BE-B282-BAD9296A311A}"/>
                </a:ext>
              </a:extLst>
            </p:cNvPr>
            <p:cNvSpPr txBox="1"/>
            <p:nvPr/>
          </p:nvSpPr>
          <p:spPr>
            <a:xfrm>
              <a:off x="6950564" y="914236"/>
              <a:ext cx="2312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" dirty="0">
                  <a:solidFill>
                    <a:srgbClr val="E8884D"/>
                  </a:solidFill>
                </a:rPr>
                <a:t>Genel Müdürlük Görüşleri</a:t>
              </a:r>
            </a:p>
            <a:p>
              <a:r>
                <a:rPr lang="tr-TR" sz="1200" dirty="0">
                  <a:solidFill>
                    <a:srgbClr val="E8884D"/>
                  </a:solidFill>
                </a:rPr>
                <a:t>İl Müdürleri </a:t>
              </a:r>
              <a:r>
                <a:rPr lang="tr-TR" sz="1200" dirty="0" err="1">
                  <a:solidFill>
                    <a:srgbClr val="E8884D"/>
                  </a:solidFill>
                </a:rPr>
                <a:t>Çalıştayı</a:t>
              </a:r>
              <a:endParaRPr lang="tr-TR" sz="1200" dirty="0">
                <a:solidFill>
                  <a:srgbClr val="E8884D"/>
                </a:solidFill>
              </a:endParaRPr>
            </a:p>
          </p:txBody>
        </p:sp>
        <p:sp>
          <p:nvSpPr>
            <p:cNvPr id="10" name="Metin kutusu 9">
              <a:extLst>
                <a:ext uri="{FF2B5EF4-FFF2-40B4-BE49-F238E27FC236}">
                  <a16:creationId xmlns:a16="http://schemas.microsoft.com/office/drawing/2014/main" id="{AC5C1474-D666-4F78-9D98-BB7C05757BF4}"/>
                </a:ext>
              </a:extLst>
            </p:cNvPr>
            <p:cNvSpPr txBox="1"/>
            <p:nvPr/>
          </p:nvSpPr>
          <p:spPr>
            <a:xfrm>
              <a:off x="9457103" y="4715795"/>
              <a:ext cx="15471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" dirty="0">
                  <a:solidFill>
                    <a:srgbClr val="E8884D"/>
                  </a:solidFill>
                </a:rPr>
                <a:t>( 150 toplantı, 300 saat)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FDEFF01-B062-4A47-B244-BDDEB79B5DB8}"/>
                </a:ext>
              </a:extLst>
            </p:cNvPr>
            <p:cNvSpPr/>
            <p:nvPr/>
          </p:nvSpPr>
          <p:spPr>
            <a:xfrm>
              <a:off x="4574571" y="1800808"/>
              <a:ext cx="585257" cy="559837"/>
            </a:xfrm>
            <a:prstGeom prst="ellipse">
              <a:avLst/>
            </a:prstGeom>
            <a:solidFill>
              <a:srgbClr val="0D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11" name="Grafik 10" descr="Kitaplar">
              <a:extLst>
                <a:ext uri="{FF2B5EF4-FFF2-40B4-BE49-F238E27FC236}">
                  <a16:creationId xmlns:a16="http://schemas.microsoft.com/office/drawing/2014/main" id="{A51996D8-A8FE-4BEB-AD96-AFCBEC797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00993" y="1748967"/>
              <a:ext cx="611678" cy="611678"/>
            </a:xfrm>
            <a:prstGeom prst="rect">
              <a:avLst/>
            </a:prstGeom>
          </p:spPr>
        </p:pic>
        <p:sp>
          <p:nvSpPr>
            <p:cNvPr id="15" name="Dikdörtgen 14">
              <a:extLst>
                <a:ext uri="{FF2B5EF4-FFF2-40B4-BE49-F238E27FC236}">
                  <a16:creationId xmlns:a16="http://schemas.microsoft.com/office/drawing/2014/main" id="{E5D92CFC-F119-4C17-972F-0318B3F61B73}"/>
                </a:ext>
              </a:extLst>
            </p:cNvPr>
            <p:cNvSpPr/>
            <p:nvPr/>
          </p:nvSpPr>
          <p:spPr>
            <a:xfrm>
              <a:off x="7362499" y="1283466"/>
              <a:ext cx="167738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1200" dirty="0">
                  <a:solidFill>
                    <a:srgbClr val="E8884D"/>
                  </a:solidFill>
                </a:rPr>
                <a:t>Grup içi çalışmalar (600 Toplantı, 2500 saat 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90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Sonrası İyileştirme Planı Hazırlık Süreci – Dış Paydaşlar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 1">
            <a:extLst>
              <a:ext uri="{FF2B5EF4-FFF2-40B4-BE49-F238E27FC236}">
                <a16:creationId xmlns:a16="http://schemas.microsoft.com/office/drawing/2014/main" id="{2AC1C21D-AE2F-460B-B3D2-2AB0F3E867F9}"/>
              </a:ext>
            </a:extLst>
          </p:cNvPr>
          <p:cNvGrpSpPr/>
          <p:nvPr/>
        </p:nvGrpSpPr>
        <p:grpSpPr>
          <a:xfrm>
            <a:off x="481653" y="732447"/>
            <a:ext cx="11082252" cy="5401760"/>
            <a:chOff x="481653" y="732447"/>
            <a:chExt cx="11082252" cy="5401760"/>
          </a:xfrm>
        </p:grpSpPr>
        <p:grpSp>
          <p:nvGrpSpPr>
            <p:cNvPr id="5" name="Grup 4">
              <a:extLst>
                <a:ext uri="{FF2B5EF4-FFF2-40B4-BE49-F238E27FC236}">
                  <a16:creationId xmlns:a16="http://schemas.microsoft.com/office/drawing/2014/main" id="{B0B9AEAB-5B19-4589-9CC1-D3BDE0C31663}"/>
                </a:ext>
              </a:extLst>
            </p:cNvPr>
            <p:cNvGrpSpPr/>
            <p:nvPr/>
          </p:nvGrpSpPr>
          <p:grpSpPr>
            <a:xfrm>
              <a:off x="481653" y="732447"/>
              <a:ext cx="10984915" cy="5401760"/>
              <a:chOff x="29713" y="122744"/>
              <a:chExt cx="14065021" cy="6073860"/>
            </a:xfrm>
          </p:grpSpPr>
          <p:pic>
            <p:nvPicPr>
              <p:cNvPr id="6" name="Resim 5">
                <a:extLst>
                  <a:ext uri="{FF2B5EF4-FFF2-40B4-BE49-F238E27FC236}">
                    <a16:creationId xmlns:a16="http://schemas.microsoft.com/office/drawing/2014/main" id="{172FF28D-E2CF-4201-934E-BD810C5AB1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2411" y="154734"/>
                <a:ext cx="2606284" cy="683928"/>
              </a:xfrm>
              <a:prstGeom prst="rect">
                <a:avLst/>
              </a:prstGeom>
            </p:spPr>
          </p:pic>
          <p:pic>
            <p:nvPicPr>
              <p:cNvPr id="8" name="Resim 7">
                <a:extLst>
                  <a:ext uri="{FF2B5EF4-FFF2-40B4-BE49-F238E27FC236}">
                    <a16:creationId xmlns:a16="http://schemas.microsoft.com/office/drawing/2014/main" id="{5F1D4CB5-6228-48F1-96AB-C6A6C9BBEE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67903" y="241740"/>
                <a:ext cx="2513467" cy="572044"/>
              </a:xfrm>
              <a:prstGeom prst="rect">
                <a:avLst/>
              </a:prstGeom>
            </p:spPr>
          </p:pic>
          <p:pic>
            <p:nvPicPr>
              <p:cNvPr id="10" name="Resim 9">
                <a:extLst>
                  <a:ext uri="{FF2B5EF4-FFF2-40B4-BE49-F238E27FC236}">
                    <a16:creationId xmlns:a16="http://schemas.microsoft.com/office/drawing/2014/main" id="{F7F3EE53-C059-47A3-8C85-5FEA8A4AB0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377" y="122744"/>
                <a:ext cx="2488108" cy="786030"/>
              </a:xfrm>
              <a:prstGeom prst="rect">
                <a:avLst/>
              </a:prstGeom>
            </p:spPr>
          </p:pic>
          <p:pic>
            <p:nvPicPr>
              <p:cNvPr id="11" name="Resim 10">
                <a:extLst>
                  <a:ext uri="{FF2B5EF4-FFF2-40B4-BE49-F238E27FC236}">
                    <a16:creationId xmlns:a16="http://schemas.microsoft.com/office/drawing/2014/main" id="{A70CF708-D362-4C1D-AB4A-FE2053647E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2408" y="148636"/>
                <a:ext cx="2827181" cy="690026"/>
              </a:xfrm>
              <a:prstGeom prst="rect">
                <a:avLst/>
              </a:prstGeom>
            </p:spPr>
          </p:pic>
          <p:sp>
            <p:nvSpPr>
              <p:cNvPr id="12" name="object 17">
                <a:extLst>
                  <a:ext uri="{FF2B5EF4-FFF2-40B4-BE49-F238E27FC236}">
                    <a16:creationId xmlns:a16="http://schemas.microsoft.com/office/drawing/2014/main" id="{5E60F656-9DA6-4359-B513-12D31E6C9BD2}"/>
                  </a:ext>
                </a:extLst>
              </p:cNvPr>
              <p:cNvSpPr/>
              <p:nvPr/>
            </p:nvSpPr>
            <p:spPr>
              <a:xfrm>
                <a:off x="9892995" y="3938784"/>
                <a:ext cx="654215" cy="531457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13" name="Resim 12">
                <a:extLst>
                  <a:ext uri="{FF2B5EF4-FFF2-40B4-BE49-F238E27FC236}">
                    <a16:creationId xmlns:a16="http://schemas.microsoft.com/office/drawing/2014/main" id="{C30AAE93-8D3B-40A7-AC9E-14A147102B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33" t="11562" r="6009" b="10063"/>
              <a:stretch/>
            </p:blipFill>
            <p:spPr>
              <a:xfrm>
                <a:off x="187950" y="1042489"/>
                <a:ext cx="1956734" cy="672839"/>
              </a:xfrm>
              <a:prstGeom prst="rect">
                <a:avLst/>
              </a:prstGeom>
            </p:spPr>
          </p:pic>
          <p:pic>
            <p:nvPicPr>
              <p:cNvPr id="14" name="Grafik 18">
                <a:extLst>
                  <a:ext uri="{FF2B5EF4-FFF2-40B4-BE49-F238E27FC236}">
                    <a16:creationId xmlns:a16="http://schemas.microsoft.com/office/drawing/2014/main" id="{84F23AFB-E531-4E80-9BD9-F528086483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137016" y="5503382"/>
                <a:ext cx="654215" cy="536220"/>
              </a:xfrm>
              <a:prstGeom prst="rect">
                <a:avLst/>
              </a:prstGeom>
            </p:spPr>
          </p:pic>
          <p:pic>
            <p:nvPicPr>
              <p:cNvPr id="15" name="Resim 14">
                <a:extLst>
                  <a:ext uri="{FF2B5EF4-FFF2-40B4-BE49-F238E27FC236}">
                    <a16:creationId xmlns:a16="http://schemas.microsoft.com/office/drawing/2014/main" id="{B97410D3-A649-4464-9448-F3335DE673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100" t="14068" r="10095" b="16132"/>
              <a:stretch/>
            </p:blipFill>
            <p:spPr>
              <a:xfrm>
                <a:off x="6918586" y="5531761"/>
                <a:ext cx="907258" cy="479464"/>
              </a:xfrm>
              <a:prstGeom prst="rect">
                <a:avLst/>
              </a:prstGeom>
            </p:spPr>
          </p:pic>
          <p:pic>
            <p:nvPicPr>
              <p:cNvPr id="16" name="Resim 15">
                <a:extLst>
                  <a:ext uri="{FF2B5EF4-FFF2-40B4-BE49-F238E27FC236}">
                    <a16:creationId xmlns:a16="http://schemas.microsoft.com/office/drawing/2014/main" id="{7325A396-F98B-45ED-B46F-50AA020B07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2503" y="4661643"/>
                <a:ext cx="1093528" cy="526514"/>
              </a:xfrm>
              <a:prstGeom prst="rect">
                <a:avLst/>
              </a:prstGeom>
            </p:spPr>
          </p:pic>
          <p:pic>
            <p:nvPicPr>
              <p:cNvPr id="17" name="Resim 16">
                <a:extLst>
                  <a:ext uri="{FF2B5EF4-FFF2-40B4-BE49-F238E27FC236}">
                    <a16:creationId xmlns:a16="http://schemas.microsoft.com/office/drawing/2014/main" id="{BA70D249-960F-41FB-AB3F-5767C2D854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84742" y="5571697"/>
                <a:ext cx="481986" cy="607302"/>
              </a:xfrm>
              <a:prstGeom prst="rect">
                <a:avLst/>
              </a:prstGeom>
            </p:spPr>
          </p:pic>
          <p:pic>
            <p:nvPicPr>
              <p:cNvPr id="18" name="Resim 17">
                <a:extLst>
                  <a:ext uri="{FF2B5EF4-FFF2-40B4-BE49-F238E27FC236}">
                    <a16:creationId xmlns:a16="http://schemas.microsoft.com/office/drawing/2014/main" id="{09CCF0F1-FB69-4104-8557-ACB4ECBBF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6763" y="1828225"/>
                <a:ext cx="2247267" cy="725851"/>
              </a:xfrm>
              <a:prstGeom prst="rect">
                <a:avLst/>
              </a:prstGeom>
            </p:spPr>
          </p:pic>
          <p:pic>
            <p:nvPicPr>
              <p:cNvPr id="19" name="Resim 18">
                <a:extLst>
                  <a:ext uri="{FF2B5EF4-FFF2-40B4-BE49-F238E27FC236}">
                    <a16:creationId xmlns:a16="http://schemas.microsoft.com/office/drawing/2014/main" id="{F2425B75-D949-494E-B0E4-67363A6AF7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14" t="20458" r="12669" b="19798"/>
              <a:stretch/>
            </p:blipFill>
            <p:spPr>
              <a:xfrm>
                <a:off x="942630" y="5460509"/>
                <a:ext cx="1136478" cy="637643"/>
              </a:xfrm>
              <a:prstGeom prst="rect">
                <a:avLst/>
              </a:prstGeom>
            </p:spPr>
          </p:pic>
          <p:grpSp>
            <p:nvGrpSpPr>
              <p:cNvPr id="20" name="Grup 19">
                <a:extLst>
                  <a:ext uri="{FF2B5EF4-FFF2-40B4-BE49-F238E27FC236}">
                    <a16:creationId xmlns:a16="http://schemas.microsoft.com/office/drawing/2014/main" id="{2A4FC908-C6C4-4CFE-8C66-7E547AFAB993}"/>
                  </a:ext>
                </a:extLst>
              </p:cNvPr>
              <p:cNvGrpSpPr/>
              <p:nvPr/>
            </p:nvGrpSpPr>
            <p:grpSpPr>
              <a:xfrm>
                <a:off x="131370" y="3649000"/>
                <a:ext cx="2250491" cy="659954"/>
                <a:chOff x="9091804" y="1031002"/>
                <a:chExt cx="2572722" cy="616177"/>
              </a:xfrm>
            </p:grpSpPr>
            <p:pic>
              <p:nvPicPr>
                <p:cNvPr id="55" name="Grafik 14">
                  <a:extLst>
                    <a:ext uri="{FF2B5EF4-FFF2-40B4-BE49-F238E27FC236}">
                      <a16:creationId xmlns:a16="http://schemas.microsoft.com/office/drawing/2014/main" id="{2507177B-E54D-45A2-ADF9-8F37FDF0F2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91804" y="1031002"/>
                  <a:ext cx="616177" cy="616177"/>
                </a:xfrm>
                <a:prstGeom prst="rect">
                  <a:avLst/>
                </a:prstGeom>
              </p:spPr>
            </p:pic>
            <p:sp>
              <p:nvSpPr>
                <p:cNvPr id="56" name="Metin kutusu 55">
                  <a:extLst>
                    <a:ext uri="{FF2B5EF4-FFF2-40B4-BE49-F238E27FC236}">
                      <a16:creationId xmlns:a16="http://schemas.microsoft.com/office/drawing/2014/main" id="{CC49EDEC-3681-4963-9A96-28ADADFFC573}"/>
                    </a:ext>
                  </a:extLst>
                </p:cNvPr>
                <p:cNvSpPr txBox="1"/>
                <p:nvPr/>
              </p:nvSpPr>
              <p:spPr>
                <a:xfrm>
                  <a:off x="9684146" y="1193892"/>
                  <a:ext cx="198038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b="1" dirty="0">
                      <a:solidFill>
                        <a:srgbClr val="FF0000"/>
                      </a:solidFill>
                    </a:rPr>
                    <a:t>DİYANET İŞLERİ BAŞKANLIĞI</a:t>
                  </a:r>
                </a:p>
              </p:txBody>
            </p:sp>
          </p:grpSp>
          <p:pic>
            <p:nvPicPr>
              <p:cNvPr id="21" name="Resim 20">
                <a:extLst>
                  <a:ext uri="{FF2B5EF4-FFF2-40B4-BE49-F238E27FC236}">
                    <a16:creationId xmlns:a16="http://schemas.microsoft.com/office/drawing/2014/main" id="{E7C30854-E5BD-4CE5-A5E8-8C4B87BF10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1830" y="5472675"/>
                <a:ext cx="724768" cy="666787"/>
              </a:xfrm>
              <a:prstGeom prst="rect">
                <a:avLst/>
              </a:prstGeom>
            </p:spPr>
          </p:pic>
          <p:pic>
            <p:nvPicPr>
              <p:cNvPr id="22" name="Resim 21">
                <a:extLst>
                  <a:ext uri="{FF2B5EF4-FFF2-40B4-BE49-F238E27FC236}">
                    <a16:creationId xmlns:a16="http://schemas.microsoft.com/office/drawing/2014/main" id="{7885C86D-EADA-4550-A8F7-169E2FADA9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2000" y="5472675"/>
                <a:ext cx="580355" cy="580355"/>
              </a:xfrm>
              <a:prstGeom prst="rect">
                <a:avLst/>
              </a:prstGeom>
            </p:spPr>
          </p:pic>
          <p:pic>
            <p:nvPicPr>
              <p:cNvPr id="23" name="Grafik 17">
                <a:extLst>
                  <a:ext uri="{FF2B5EF4-FFF2-40B4-BE49-F238E27FC236}">
                    <a16:creationId xmlns:a16="http://schemas.microsoft.com/office/drawing/2014/main" id="{3056A2F1-27B3-44E7-875D-5327FE1B4C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2336848" y="5439521"/>
                <a:ext cx="757083" cy="757083"/>
              </a:xfrm>
              <a:prstGeom prst="rect">
                <a:avLst/>
              </a:prstGeom>
            </p:spPr>
          </p:pic>
          <p:pic>
            <p:nvPicPr>
              <p:cNvPr id="24" name="Resim 23">
                <a:extLst>
                  <a:ext uri="{FF2B5EF4-FFF2-40B4-BE49-F238E27FC236}">
                    <a16:creationId xmlns:a16="http://schemas.microsoft.com/office/drawing/2014/main" id="{7E53FA64-C103-4254-9C2A-565F1E5AF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0728" y="5681008"/>
                <a:ext cx="1238002" cy="505866"/>
              </a:xfrm>
              <a:prstGeom prst="rect">
                <a:avLst/>
              </a:prstGeom>
            </p:spPr>
          </p:pic>
          <p:pic>
            <p:nvPicPr>
              <p:cNvPr id="26" name="Resim 25">
                <a:extLst>
                  <a:ext uri="{FF2B5EF4-FFF2-40B4-BE49-F238E27FC236}">
                    <a16:creationId xmlns:a16="http://schemas.microsoft.com/office/drawing/2014/main" id="{0501572C-54E1-4F62-A87B-CB8595F912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6994" y="3779282"/>
                <a:ext cx="474784" cy="580033"/>
              </a:xfrm>
              <a:prstGeom prst="rect">
                <a:avLst/>
              </a:prstGeom>
            </p:spPr>
          </p:pic>
          <p:pic>
            <p:nvPicPr>
              <p:cNvPr id="27" name="Resim 26">
                <a:extLst>
                  <a:ext uri="{FF2B5EF4-FFF2-40B4-BE49-F238E27FC236}">
                    <a16:creationId xmlns:a16="http://schemas.microsoft.com/office/drawing/2014/main" id="{02B435C3-A672-4DD9-BBB9-A634AF4624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32049" y="4580747"/>
                <a:ext cx="567416" cy="559884"/>
              </a:xfrm>
              <a:prstGeom prst="rect">
                <a:avLst/>
              </a:prstGeom>
            </p:spPr>
          </p:pic>
          <p:pic>
            <p:nvPicPr>
              <p:cNvPr id="28" name="Resim 27">
                <a:extLst>
                  <a:ext uri="{FF2B5EF4-FFF2-40B4-BE49-F238E27FC236}">
                    <a16:creationId xmlns:a16="http://schemas.microsoft.com/office/drawing/2014/main" id="{2D2683F0-EE86-4593-A4F6-4FCCF83DC8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03633" y="4805053"/>
                <a:ext cx="489802" cy="489802"/>
              </a:xfrm>
              <a:prstGeom prst="rect">
                <a:avLst/>
              </a:prstGeom>
            </p:spPr>
          </p:pic>
          <p:grpSp>
            <p:nvGrpSpPr>
              <p:cNvPr id="29" name="Grup 28">
                <a:extLst>
                  <a:ext uri="{FF2B5EF4-FFF2-40B4-BE49-F238E27FC236}">
                    <a16:creationId xmlns:a16="http://schemas.microsoft.com/office/drawing/2014/main" id="{5D2A36F3-9257-4D33-BA60-8BC7C472C18A}"/>
                  </a:ext>
                </a:extLst>
              </p:cNvPr>
              <p:cNvGrpSpPr/>
              <p:nvPr/>
            </p:nvGrpSpPr>
            <p:grpSpPr>
              <a:xfrm>
                <a:off x="29713" y="956801"/>
                <a:ext cx="14065021" cy="4482719"/>
                <a:chOff x="29713" y="956801"/>
                <a:chExt cx="14065021" cy="4482719"/>
              </a:xfrm>
            </p:grpSpPr>
            <p:pic>
              <p:nvPicPr>
                <p:cNvPr id="30" name="Resim 29">
                  <a:extLst>
                    <a:ext uri="{FF2B5EF4-FFF2-40B4-BE49-F238E27FC236}">
                      <a16:creationId xmlns:a16="http://schemas.microsoft.com/office/drawing/2014/main" id="{DFDA41DA-1AA8-4BCE-B2D0-A49CD60327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45902" y="3789722"/>
                  <a:ext cx="1758148" cy="705765"/>
                </a:xfrm>
                <a:prstGeom prst="rect">
                  <a:avLst/>
                </a:prstGeom>
              </p:spPr>
            </p:pic>
            <p:sp>
              <p:nvSpPr>
                <p:cNvPr id="31" name="object 15">
                  <a:extLst>
                    <a:ext uri="{FF2B5EF4-FFF2-40B4-BE49-F238E27FC236}">
                      <a16:creationId xmlns:a16="http://schemas.microsoft.com/office/drawing/2014/main" id="{993CDF96-C438-4124-B96C-A60E60073E63}"/>
                    </a:ext>
                  </a:extLst>
                </p:cNvPr>
                <p:cNvSpPr/>
                <p:nvPr/>
              </p:nvSpPr>
              <p:spPr>
                <a:xfrm>
                  <a:off x="10675995" y="3938784"/>
                  <a:ext cx="711979" cy="566800"/>
                </a:xfrm>
                <a:prstGeom prst="rect">
                  <a:avLst/>
                </a:prstGeom>
                <a:blipFill>
                  <a:blip r:embed="rId26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pic>
              <p:nvPicPr>
                <p:cNvPr id="32" name="Resim 31">
                  <a:extLst>
                    <a:ext uri="{FF2B5EF4-FFF2-40B4-BE49-F238E27FC236}">
                      <a16:creationId xmlns:a16="http://schemas.microsoft.com/office/drawing/2014/main" id="{ECAFDCE3-C114-42FB-BBA6-2CBAA687AF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13" y="4651181"/>
                  <a:ext cx="1015661" cy="430024"/>
                </a:xfrm>
                <a:prstGeom prst="rect">
                  <a:avLst/>
                </a:prstGeom>
              </p:spPr>
            </p:pic>
            <p:pic>
              <p:nvPicPr>
                <p:cNvPr id="33" name="Resim 32">
                  <a:extLst>
                    <a:ext uri="{FF2B5EF4-FFF2-40B4-BE49-F238E27FC236}">
                      <a16:creationId xmlns:a16="http://schemas.microsoft.com/office/drawing/2014/main" id="{2533C09A-F797-4B9C-95F4-2F9C1D3E4C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723" t="12350" r="14191" b="14347"/>
                <a:stretch/>
              </p:blipFill>
              <p:spPr>
                <a:xfrm>
                  <a:off x="5928299" y="4714843"/>
                  <a:ext cx="712638" cy="724677"/>
                </a:xfrm>
                <a:prstGeom prst="rect">
                  <a:avLst/>
                </a:prstGeom>
              </p:spPr>
            </p:pic>
            <p:pic>
              <p:nvPicPr>
                <p:cNvPr id="34" name="Resim 33">
                  <a:extLst>
                    <a:ext uri="{FF2B5EF4-FFF2-40B4-BE49-F238E27FC236}">
                      <a16:creationId xmlns:a16="http://schemas.microsoft.com/office/drawing/2014/main" id="{E559C9D9-0E02-400F-91A7-36A80E4B98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6945" b="37780"/>
                <a:stretch/>
              </p:blipFill>
              <p:spPr>
                <a:xfrm>
                  <a:off x="5181370" y="956801"/>
                  <a:ext cx="2806834" cy="709283"/>
                </a:xfrm>
                <a:prstGeom prst="rect">
                  <a:avLst/>
                </a:prstGeom>
              </p:spPr>
            </p:pic>
            <p:pic>
              <p:nvPicPr>
                <p:cNvPr id="35" name="Grafik 10">
                  <a:extLst>
                    <a:ext uri="{FF2B5EF4-FFF2-40B4-BE49-F238E27FC236}">
                      <a16:creationId xmlns:a16="http://schemas.microsoft.com/office/drawing/2014/main" id="{BE82CDE3-2112-4078-8419-4D97587EBB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35441" y="4771039"/>
                  <a:ext cx="1371600" cy="476250"/>
                </a:xfrm>
                <a:prstGeom prst="rect">
                  <a:avLst/>
                </a:prstGeom>
              </p:spPr>
            </p:pic>
            <p:pic>
              <p:nvPicPr>
                <p:cNvPr id="36" name="Resim 35">
                  <a:extLst>
                    <a:ext uri="{FF2B5EF4-FFF2-40B4-BE49-F238E27FC236}">
                      <a16:creationId xmlns:a16="http://schemas.microsoft.com/office/drawing/2014/main" id="{B7BE7BFA-93A1-4D7B-AD2B-B1EDADCE48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598" t="17735" r="1775" b="21639"/>
                <a:stretch/>
              </p:blipFill>
              <p:spPr>
                <a:xfrm>
                  <a:off x="6904638" y="4764471"/>
                  <a:ext cx="980508" cy="486568"/>
                </a:xfrm>
                <a:prstGeom prst="rect">
                  <a:avLst/>
                </a:prstGeom>
              </p:spPr>
            </p:pic>
            <p:pic>
              <p:nvPicPr>
                <p:cNvPr id="37" name="Resim 36">
                  <a:extLst>
                    <a:ext uri="{FF2B5EF4-FFF2-40B4-BE49-F238E27FC236}">
                      <a16:creationId xmlns:a16="http://schemas.microsoft.com/office/drawing/2014/main" id="{60C7FEDA-6CEA-47BF-926D-1F90B0DF57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3"/>
                <a:srcRect l="6072" t="15924" r="6533" b="15417"/>
                <a:stretch/>
              </p:blipFill>
              <p:spPr>
                <a:xfrm>
                  <a:off x="7965843" y="989429"/>
                  <a:ext cx="2376919" cy="742256"/>
                </a:xfrm>
                <a:prstGeom prst="rect">
                  <a:avLst/>
                </a:prstGeom>
              </p:spPr>
            </p:pic>
            <p:pic>
              <p:nvPicPr>
                <p:cNvPr id="38" name="Resim 37">
                  <a:extLst>
                    <a:ext uri="{FF2B5EF4-FFF2-40B4-BE49-F238E27FC236}">
                      <a16:creationId xmlns:a16="http://schemas.microsoft.com/office/drawing/2014/main" id="{32260583-8500-4876-867A-E56FCAA43C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7399" b="26768"/>
                <a:stretch/>
              </p:blipFill>
              <p:spPr>
                <a:xfrm>
                  <a:off x="2462045" y="973266"/>
                  <a:ext cx="2052354" cy="726875"/>
                </a:xfrm>
                <a:prstGeom prst="rect">
                  <a:avLst/>
                </a:prstGeom>
              </p:spPr>
            </p:pic>
            <p:pic>
              <p:nvPicPr>
                <p:cNvPr id="39" name="Resim 38">
                  <a:extLst>
                    <a:ext uri="{FF2B5EF4-FFF2-40B4-BE49-F238E27FC236}">
                      <a16:creationId xmlns:a16="http://schemas.microsoft.com/office/drawing/2014/main" id="{6B0B6EF9-BC4D-4570-98F7-EBC7D92491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7770" y="4591105"/>
                  <a:ext cx="560574" cy="563077"/>
                </a:xfrm>
                <a:prstGeom prst="rect">
                  <a:avLst/>
                </a:prstGeom>
              </p:spPr>
            </p:pic>
            <p:pic>
              <p:nvPicPr>
                <p:cNvPr id="40" name="Resim 39">
                  <a:extLst>
                    <a:ext uri="{FF2B5EF4-FFF2-40B4-BE49-F238E27FC236}">
                      <a16:creationId xmlns:a16="http://schemas.microsoft.com/office/drawing/2014/main" id="{89976DD4-DD48-4EC6-A713-7608E6B483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08247" y="1880589"/>
                  <a:ext cx="2390981" cy="698000"/>
                </a:xfrm>
                <a:prstGeom prst="rect">
                  <a:avLst/>
                </a:prstGeom>
              </p:spPr>
            </p:pic>
            <p:pic>
              <p:nvPicPr>
                <p:cNvPr id="41" name="Resim 40">
                  <a:extLst>
                    <a:ext uri="{FF2B5EF4-FFF2-40B4-BE49-F238E27FC236}">
                      <a16:creationId xmlns:a16="http://schemas.microsoft.com/office/drawing/2014/main" id="{203694B8-D234-4D56-B73A-697F806DBF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60196" y="4552165"/>
                  <a:ext cx="519973" cy="640958"/>
                </a:xfrm>
                <a:prstGeom prst="rect">
                  <a:avLst/>
                </a:prstGeom>
              </p:spPr>
            </p:pic>
            <p:pic>
              <p:nvPicPr>
                <p:cNvPr id="42" name="Grafik 5">
                  <a:extLst>
                    <a:ext uri="{FF2B5EF4-FFF2-40B4-BE49-F238E27FC236}">
                      <a16:creationId xmlns:a16="http://schemas.microsoft.com/office/drawing/2014/main" id="{06B55C04-DA0D-4B03-BB66-920E15638D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44665" y="4916291"/>
                  <a:ext cx="1395532" cy="420616"/>
                </a:xfrm>
                <a:prstGeom prst="rect">
                  <a:avLst/>
                </a:prstGeom>
              </p:spPr>
            </p:pic>
            <p:pic>
              <p:nvPicPr>
                <p:cNvPr id="43" name="Resim 42">
                  <a:extLst>
                    <a:ext uri="{FF2B5EF4-FFF2-40B4-BE49-F238E27FC236}">
                      <a16:creationId xmlns:a16="http://schemas.microsoft.com/office/drawing/2014/main" id="{8BAB1A57-B819-4FE8-A926-F73D9A23A6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38653" y="3978976"/>
                  <a:ext cx="1431298" cy="424538"/>
                </a:xfrm>
                <a:prstGeom prst="rect">
                  <a:avLst/>
                </a:prstGeom>
              </p:spPr>
            </p:pic>
            <p:pic>
              <p:nvPicPr>
                <p:cNvPr id="44" name="Resim 43">
                  <a:extLst>
                    <a:ext uri="{FF2B5EF4-FFF2-40B4-BE49-F238E27FC236}">
                      <a16:creationId xmlns:a16="http://schemas.microsoft.com/office/drawing/2014/main" id="{30FD9F51-EA1B-492E-906E-BE5684AC4E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81369" y="1789466"/>
                  <a:ext cx="2191848" cy="813776"/>
                </a:xfrm>
                <a:prstGeom prst="rect">
                  <a:avLst/>
                </a:prstGeom>
              </p:spPr>
            </p:pic>
            <p:pic>
              <p:nvPicPr>
                <p:cNvPr id="45" name="Resim 44">
                  <a:extLst>
                    <a:ext uri="{FF2B5EF4-FFF2-40B4-BE49-F238E27FC236}">
                      <a16:creationId xmlns:a16="http://schemas.microsoft.com/office/drawing/2014/main" id="{92B42792-D7FE-4055-AD8E-BE15446F9E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928701" y="2698457"/>
                  <a:ext cx="750967" cy="750967"/>
                </a:xfrm>
                <a:prstGeom prst="rect">
                  <a:avLst/>
                </a:prstGeom>
              </p:spPr>
            </p:pic>
            <p:pic>
              <p:nvPicPr>
                <p:cNvPr id="47" name="Resim 46">
                  <a:extLst>
                    <a:ext uri="{FF2B5EF4-FFF2-40B4-BE49-F238E27FC236}">
                      <a16:creationId xmlns:a16="http://schemas.microsoft.com/office/drawing/2014/main" id="{907F2AC2-64F3-4242-A949-30711BC724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47606" y="2716054"/>
                  <a:ext cx="736788" cy="736788"/>
                </a:xfrm>
                <a:prstGeom prst="rect">
                  <a:avLst/>
                </a:prstGeom>
              </p:spPr>
            </p:pic>
            <p:sp>
              <p:nvSpPr>
                <p:cNvPr id="48" name="Metin kutusu 47">
                  <a:extLst>
                    <a:ext uri="{FF2B5EF4-FFF2-40B4-BE49-F238E27FC236}">
                      <a16:creationId xmlns:a16="http://schemas.microsoft.com/office/drawing/2014/main" id="{4FB743AA-2E3D-4B38-880B-C2965208F649}"/>
                    </a:ext>
                  </a:extLst>
                </p:cNvPr>
                <p:cNvSpPr txBox="1"/>
                <p:nvPr/>
              </p:nvSpPr>
              <p:spPr>
                <a:xfrm>
                  <a:off x="5830294" y="2866377"/>
                  <a:ext cx="2054852" cy="519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b="1" dirty="0">
                      <a:solidFill>
                        <a:srgbClr val="DD131C"/>
                      </a:solidFill>
                    </a:rPr>
                    <a:t>T.C. MİLLİ SAVUNMA BAKANLIĞI</a:t>
                  </a:r>
                </a:p>
              </p:txBody>
            </p:sp>
            <p:sp>
              <p:nvSpPr>
                <p:cNvPr id="49" name="Metin kutusu 48">
                  <a:extLst>
                    <a:ext uri="{FF2B5EF4-FFF2-40B4-BE49-F238E27FC236}">
                      <a16:creationId xmlns:a16="http://schemas.microsoft.com/office/drawing/2014/main" id="{8A393D68-2A77-4312-BA40-FB6712691E95}"/>
                    </a:ext>
                  </a:extLst>
                </p:cNvPr>
                <p:cNvSpPr txBox="1"/>
                <p:nvPr/>
              </p:nvSpPr>
              <p:spPr>
                <a:xfrm>
                  <a:off x="8631941" y="2853282"/>
                  <a:ext cx="1901667" cy="519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b="1" dirty="0">
                      <a:solidFill>
                        <a:srgbClr val="E44951"/>
                      </a:solidFill>
                    </a:rPr>
                    <a:t>T.C. ADALET BAKANLIĞI</a:t>
                  </a:r>
                </a:p>
              </p:txBody>
            </p:sp>
            <p:pic>
              <p:nvPicPr>
                <p:cNvPr id="50" name="Resim 49">
                  <a:extLst>
                    <a:ext uri="{FF2B5EF4-FFF2-40B4-BE49-F238E27FC236}">
                      <a16:creationId xmlns:a16="http://schemas.microsoft.com/office/drawing/2014/main" id="{B61F83E3-51BD-428D-A9FF-5BC2AAA9E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92776" y="1278517"/>
                  <a:ext cx="1899250" cy="1898946"/>
                </a:xfrm>
                <a:prstGeom prst="rect">
                  <a:avLst/>
                </a:prstGeom>
              </p:spPr>
            </p:pic>
            <p:pic>
              <p:nvPicPr>
                <p:cNvPr id="51" name="Resim 50">
                  <a:extLst>
                    <a:ext uri="{FF2B5EF4-FFF2-40B4-BE49-F238E27FC236}">
                      <a16:creationId xmlns:a16="http://schemas.microsoft.com/office/drawing/2014/main" id="{DA38BF6F-A25A-4F43-88B0-24DC803C3D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24714" y="3785477"/>
                  <a:ext cx="775299" cy="580726"/>
                </a:xfrm>
                <a:prstGeom prst="rect">
                  <a:avLst/>
                </a:prstGeom>
              </p:spPr>
            </p:pic>
            <p:pic>
              <p:nvPicPr>
                <p:cNvPr id="52" name="Resim 51">
                  <a:extLst>
                    <a:ext uri="{FF2B5EF4-FFF2-40B4-BE49-F238E27FC236}">
                      <a16:creationId xmlns:a16="http://schemas.microsoft.com/office/drawing/2014/main" id="{79525AC4-9A43-4103-B06F-571033150F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1286" b="15625"/>
                <a:stretch/>
              </p:blipFill>
              <p:spPr>
                <a:xfrm>
                  <a:off x="11516758" y="3975125"/>
                  <a:ext cx="1258744" cy="505867"/>
                </a:xfrm>
                <a:prstGeom prst="rect">
                  <a:avLst/>
                </a:prstGeom>
              </p:spPr>
            </p:pic>
            <p:pic>
              <p:nvPicPr>
                <p:cNvPr id="53" name="Resim 52">
                  <a:extLst>
                    <a:ext uri="{FF2B5EF4-FFF2-40B4-BE49-F238E27FC236}">
                      <a16:creationId xmlns:a16="http://schemas.microsoft.com/office/drawing/2014/main" id="{88E5B945-F290-4223-8CCE-B34A8F6041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484141" y="3958672"/>
                  <a:ext cx="610593" cy="581390"/>
                </a:xfrm>
                <a:prstGeom prst="rect">
                  <a:avLst/>
                </a:prstGeom>
              </p:spPr>
            </p:pic>
            <p:pic>
              <p:nvPicPr>
                <p:cNvPr id="54" name="Resim 53">
                  <a:extLst>
                    <a:ext uri="{FF2B5EF4-FFF2-40B4-BE49-F238E27FC236}">
                      <a16:creationId xmlns:a16="http://schemas.microsoft.com/office/drawing/2014/main" id="{7EC0FBFA-34CE-47B4-B2E5-16163B2ACB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331" t="30412" r="1551" b="38558"/>
                <a:stretch/>
              </p:blipFill>
              <p:spPr>
                <a:xfrm>
                  <a:off x="4463561" y="3778746"/>
                  <a:ext cx="1952761" cy="665018"/>
                </a:xfrm>
                <a:prstGeom prst="rect">
                  <a:avLst/>
                </a:prstGeom>
              </p:spPr>
            </p:pic>
          </p:grpSp>
        </p:grpSp>
        <p:pic>
          <p:nvPicPr>
            <p:cNvPr id="57" name="Resim 56">
              <a:extLst>
                <a:ext uri="{FF2B5EF4-FFF2-40B4-BE49-F238E27FC236}">
                  <a16:creationId xmlns:a16="http://schemas.microsoft.com/office/drawing/2014/main" id="{1B7E14E9-80AD-404B-AD69-47CB43721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069" y="5480754"/>
              <a:ext cx="1146031" cy="513824"/>
            </a:xfrm>
            <a:prstGeom prst="rect">
              <a:avLst/>
            </a:prstGeom>
          </p:spPr>
        </p:pic>
        <p:pic>
          <p:nvPicPr>
            <p:cNvPr id="58" name="Resim 57">
              <a:extLst>
                <a:ext uri="{FF2B5EF4-FFF2-40B4-BE49-F238E27FC236}">
                  <a16:creationId xmlns:a16="http://schemas.microsoft.com/office/drawing/2014/main" id="{4DFBD22A-9DE5-419E-A200-7325AC1F5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9910" y="1776901"/>
              <a:ext cx="1139641" cy="1139641"/>
            </a:xfrm>
            <a:prstGeom prst="rect">
              <a:avLst/>
            </a:prstGeom>
          </p:spPr>
        </p:pic>
        <p:pic>
          <p:nvPicPr>
            <p:cNvPr id="59" name="Resim 58">
              <a:extLst>
                <a:ext uri="{FF2B5EF4-FFF2-40B4-BE49-F238E27FC236}">
                  <a16:creationId xmlns:a16="http://schemas.microsoft.com/office/drawing/2014/main" id="{133F9796-026A-4EE1-A523-2DEF717DC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5512" y="3053287"/>
              <a:ext cx="1390579" cy="577842"/>
            </a:xfrm>
            <a:prstGeom prst="rect">
              <a:avLst/>
            </a:prstGeom>
          </p:spPr>
        </p:pic>
        <p:pic>
          <p:nvPicPr>
            <p:cNvPr id="61" name="Resim 60">
              <a:extLst>
                <a:ext uri="{FF2B5EF4-FFF2-40B4-BE49-F238E27FC236}">
                  <a16:creationId xmlns:a16="http://schemas.microsoft.com/office/drawing/2014/main" id="{46B88AE8-A522-404C-AD23-F88A098C6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182" y="2575488"/>
              <a:ext cx="2018966" cy="1490670"/>
            </a:xfrm>
            <a:prstGeom prst="rect">
              <a:avLst/>
            </a:prstGeom>
          </p:spPr>
        </p:pic>
        <p:pic>
          <p:nvPicPr>
            <p:cNvPr id="65" name="Resim 64">
              <a:extLst>
                <a:ext uri="{FF2B5EF4-FFF2-40B4-BE49-F238E27FC236}">
                  <a16:creationId xmlns:a16="http://schemas.microsoft.com/office/drawing/2014/main" id="{238ACDE9-0BF2-46CC-949B-EB644EED19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9551" y="4754808"/>
              <a:ext cx="1193990" cy="844438"/>
            </a:xfrm>
            <a:prstGeom prst="rect">
              <a:avLst/>
            </a:prstGeom>
          </p:spPr>
        </p:pic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D87C30CA-FC68-45B4-AF7B-1A12DCBFE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3376" y="3984372"/>
              <a:ext cx="469087" cy="531436"/>
            </a:xfrm>
            <a:prstGeom prst="rect">
              <a:avLst/>
            </a:prstGeom>
          </p:spPr>
        </p:pic>
        <p:pic>
          <p:nvPicPr>
            <p:cNvPr id="25" name="Resim 24">
              <a:extLst>
                <a:ext uri="{FF2B5EF4-FFF2-40B4-BE49-F238E27FC236}">
                  <a16:creationId xmlns:a16="http://schemas.microsoft.com/office/drawing/2014/main" id="{3917FD90-C5A4-4D62-A96F-D3A131E8B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1789" y="4760400"/>
              <a:ext cx="617373" cy="502358"/>
            </a:xfrm>
            <a:prstGeom prst="rect">
              <a:avLst/>
            </a:prstGeom>
          </p:spPr>
        </p:pic>
        <p:pic>
          <p:nvPicPr>
            <p:cNvPr id="60" name="Resim 59">
              <a:extLst>
                <a:ext uri="{FF2B5EF4-FFF2-40B4-BE49-F238E27FC236}">
                  <a16:creationId xmlns:a16="http://schemas.microsoft.com/office/drawing/2014/main" id="{D0BA22DA-DCAE-4BFD-9117-78E3A8FBF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2895" y="4126225"/>
              <a:ext cx="556062" cy="523352"/>
            </a:xfrm>
            <a:prstGeom prst="rect">
              <a:avLst/>
            </a:prstGeom>
          </p:spPr>
        </p:pic>
        <p:pic>
          <p:nvPicPr>
            <p:cNvPr id="63" name="Resim 62">
              <a:extLst>
                <a:ext uri="{FF2B5EF4-FFF2-40B4-BE49-F238E27FC236}">
                  <a16:creationId xmlns:a16="http://schemas.microsoft.com/office/drawing/2014/main" id="{65B927E8-03FE-4DF1-B3E8-5102CCA36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7204" y="5465297"/>
              <a:ext cx="611264" cy="575307"/>
            </a:xfrm>
            <a:prstGeom prst="rect">
              <a:avLst/>
            </a:prstGeom>
          </p:spPr>
        </p:pic>
        <p:pic>
          <p:nvPicPr>
            <p:cNvPr id="66" name="Resim 65">
              <a:extLst>
                <a:ext uri="{FF2B5EF4-FFF2-40B4-BE49-F238E27FC236}">
                  <a16:creationId xmlns:a16="http://schemas.microsoft.com/office/drawing/2014/main" id="{B6E9560E-67A8-4EC1-BD69-E1F78BDA6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3114" y="4816410"/>
              <a:ext cx="740791" cy="673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777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Afet Sonrası İyileştirme Planı - Stratejik Planlama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35">
            <a:extLst>
              <a:ext uri="{FF2B5EF4-FFF2-40B4-BE49-F238E27FC236}">
                <a16:creationId xmlns:a16="http://schemas.microsoft.com/office/drawing/2014/main" id="{7C9E0AFC-E55E-4D64-BB85-BC4BE56414D3}"/>
              </a:ext>
            </a:extLst>
          </p:cNvPr>
          <p:cNvSpPr txBox="1"/>
          <p:nvPr/>
        </p:nvSpPr>
        <p:spPr>
          <a:xfrm>
            <a:off x="133164" y="557336"/>
            <a:ext cx="901175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5080" indent="-285750">
              <a:spcBef>
                <a:spcPts val="100"/>
              </a:spcBef>
              <a:buFont typeface="Wingdings" panose="05000000000000000000" pitchFamily="2" charset="2"/>
              <a:buChar char="ü"/>
              <a:defRPr/>
            </a:pPr>
            <a:r>
              <a:rPr lang="tr-TR" b="1" dirty="0">
                <a:latin typeface="Arial Narrow" panose="020B0606020202030204" pitchFamily="34" charset="0"/>
              </a:rPr>
              <a:t>Mevcutta yürütülen iyileştirme ve yeniden yapılanma faaliyetlerinin geliştirilmesine yönelik 4 Amaç 13 Strateji kurumlarla ve üniversitelerle görüşülerek belirlenmiştir.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F31FAFA-738E-4BBE-B227-DF88BEA36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5"/>
          <a:stretch/>
        </p:blipFill>
        <p:spPr>
          <a:xfrm>
            <a:off x="1236503" y="1242871"/>
            <a:ext cx="9718993" cy="501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8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TASİP </a:t>
            </a:r>
            <a:r>
              <a:rPr lang="tr-TR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Sektörel</a:t>
            </a: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Planlama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 5">
            <a:extLst>
              <a:ext uri="{FF2B5EF4-FFF2-40B4-BE49-F238E27FC236}">
                <a16:creationId xmlns:a16="http://schemas.microsoft.com/office/drawing/2014/main" id="{8F902FDC-4026-4BF3-AE78-77E025EABA5B}"/>
              </a:ext>
            </a:extLst>
          </p:cNvPr>
          <p:cNvGrpSpPr/>
          <p:nvPr/>
        </p:nvGrpSpPr>
        <p:grpSpPr>
          <a:xfrm>
            <a:off x="0" y="610806"/>
            <a:ext cx="11855526" cy="5879754"/>
            <a:chOff x="0" y="610806"/>
            <a:chExt cx="11855526" cy="5879754"/>
          </a:xfrm>
        </p:grpSpPr>
        <p:pic>
          <p:nvPicPr>
            <p:cNvPr id="57" name="Resim 56">
              <a:extLst>
                <a:ext uri="{FF2B5EF4-FFF2-40B4-BE49-F238E27FC236}">
                  <a16:creationId xmlns:a16="http://schemas.microsoft.com/office/drawing/2014/main" id="{75CF7941-3630-4591-82D7-47BEBBC512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18" t="-281" r="1618" b="-6"/>
            <a:stretch/>
          </p:blipFill>
          <p:spPr>
            <a:xfrm>
              <a:off x="3542103" y="5280584"/>
              <a:ext cx="3714385" cy="1209976"/>
            </a:xfrm>
            <a:prstGeom prst="rect">
              <a:avLst/>
            </a:prstGeom>
          </p:spPr>
        </p:pic>
        <p:pic>
          <p:nvPicPr>
            <p:cNvPr id="64" name="Resim 63">
              <a:extLst>
                <a:ext uri="{FF2B5EF4-FFF2-40B4-BE49-F238E27FC236}">
                  <a16:creationId xmlns:a16="http://schemas.microsoft.com/office/drawing/2014/main" id="{C9F9B8C7-186C-47BF-A554-512C5212B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87" y="5305542"/>
              <a:ext cx="3629103" cy="1178635"/>
            </a:xfrm>
            <a:prstGeom prst="rect">
              <a:avLst/>
            </a:prstGeom>
          </p:spPr>
        </p:pic>
        <p:pic>
          <p:nvPicPr>
            <p:cNvPr id="56" name="Resim 55">
              <a:extLst>
                <a:ext uri="{FF2B5EF4-FFF2-40B4-BE49-F238E27FC236}">
                  <a16:creationId xmlns:a16="http://schemas.microsoft.com/office/drawing/2014/main" id="{4BDA193F-1276-4F24-9719-CBF2B38DC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139557"/>
              <a:ext cx="3629103" cy="1160165"/>
            </a:xfrm>
            <a:prstGeom prst="rect">
              <a:avLst/>
            </a:prstGeom>
          </p:spPr>
        </p:pic>
        <p:pic>
          <p:nvPicPr>
            <p:cNvPr id="59" name="Resim 58">
              <a:extLst>
                <a:ext uri="{FF2B5EF4-FFF2-40B4-BE49-F238E27FC236}">
                  <a16:creationId xmlns:a16="http://schemas.microsoft.com/office/drawing/2014/main" id="{727FFF0F-08EC-4F6C-8353-1CD4E1069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9" y="1694415"/>
              <a:ext cx="3632713" cy="1244764"/>
            </a:xfrm>
            <a:prstGeom prst="rect">
              <a:avLst/>
            </a:prstGeom>
          </p:spPr>
        </p:pic>
        <p:pic>
          <p:nvPicPr>
            <p:cNvPr id="60" name="Resim 59">
              <a:extLst>
                <a:ext uri="{FF2B5EF4-FFF2-40B4-BE49-F238E27FC236}">
                  <a16:creationId xmlns:a16="http://schemas.microsoft.com/office/drawing/2014/main" id="{73DFEFCC-F837-4FE7-8069-B7F0328C8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" y="613029"/>
              <a:ext cx="3629103" cy="1160165"/>
            </a:xfrm>
            <a:prstGeom prst="rect">
              <a:avLst/>
            </a:prstGeom>
          </p:spPr>
        </p:pic>
        <p:pic>
          <p:nvPicPr>
            <p:cNvPr id="63" name="Resim 62">
              <a:extLst>
                <a:ext uri="{FF2B5EF4-FFF2-40B4-BE49-F238E27FC236}">
                  <a16:creationId xmlns:a16="http://schemas.microsoft.com/office/drawing/2014/main" id="{FAB5D2CD-07F1-4BE3-BCAF-358435028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87" y="2939177"/>
              <a:ext cx="3632713" cy="1192845"/>
            </a:xfrm>
            <a:prstGeom prst="rect">
              <a:avLst/>
            </a:prstGeom>
          </p:spPr>
        </p:pic>
        <p:grpSp>
          <p:nvGrpSpPr>
            <p:cNvPr id="5" name="Grup 4">
              <a:extLst>
                <a:ext uri="{FF2B5EF4-FFF2-40B4-BE49-F238E27FC236}">
                  <a16:creationId xmlns:a16="http://schemas.microsoft.com/office/drawing/2014/main" id="{C997A39F-EC7A-44DA-A2FE-24D191C390BB}"/>
                </a:ext>
              </a:extLst>
            </p:cNvPr>
            <p:cNvGrpSpPr/>
            <p:nvPr/>
          </p:nvGrpSpPr>
          <p:grpSpPr>
            <a:xfrm>
              <a:off x="146117" y="610806"/>
              <a:ext cx="7161175" cy="5590243"/>
              <a:chOff x="146117" y="610806"/>
              <a:chExt cx="7161175" cy="5590243"/>
            </a:xfrm>
          </p:grpSpPr>
          <p:pic>
            <p:nvPicPr>
              <p:cNvPr id="58" name="Resim 57">
                <a:extLst>
                  <a:ext uri="{FF2B5EF4-FFF2-40B4-BE49-F238E27FC236}">
                    <a16:creationId xmlns:a16="http://schemas.microsoft.com/office/drawing/2014/main" id="{7E124314-DD7A-4555-8AB4-FF77D601C6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3292" y="610806"/>
                <a:ext cx="3664000" cy="1200148"/>
              </a:xfrm>
              <a:prstGeom prst="rect">
                <a:avLst/>
              </a:prstGeom>
            </p:spPr>
          </p:pic>
          <p:pic>
            <p:nvPicPr>
              <p:cNvPr id="61" name="Resim 60">
                <a:extLst>
                  <a:ext uri="{FF2B5EF4-FFF2-40B4-BE49-F238E27FC236}">
                    <a16:creationId xmlns:a16="http://schemas.microsoft.com/office/drawing/2014/main" id="{E29EEA86-DF2F-44D1-BC40-536896B399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41841" y="2916498"/>
                <a:ext cx="3629103" cy="1215524"/>
              </a:xfrm>
              <a:prstGeom prst="rect">
                <a:avLst/>
              </a:prstGeom>
            </p:spPr>
          </p:pic>
          <p:pic>
            <p:nvPicPr>
              <p:cNvPr id="62" name="Resim 61">
                <a:extLst>
                  <a:ext uri="{FF2B5EF4-FFF2-40B4-BE49-F238E27FC236}">
                    <a16:creationId xmlns:a16="http://schemas.microsoft.com/office/drawing/2014/main" id="{FF4A31E4-ED92-4CF7-97D2-D58009B73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33833" y="4132023"/>
                <a:ext cx="3664000" cy="1185203"/>
              </a:xfrm>
              <a:prstGeom prst="rect">
                <a:avLst/>
              </a:prstGeom>
            </p:spPr>
          </p:pic>
          <p:pic>
            <p:nvPicPr>
              <p:cNvPr id="65" name="Resim 64">
                <a:extLst>
                  <a:ext uri="{FF2B5EF4-FFF2-40B4-BE49-F238E27FC236}">
                    <a16:creationId xmlns:a16="http://schemas.microsoft.com/office/drawing/2014/main" id="{72AEC1AF-38BE-4154-B6AE-A195B933E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33833" y="1752718"/>
                <a:ext cx="3622655" cy="1184236"/>
              </a:xfrm>
              <a:prstGeom prst="rect">
                <a:avLst/>
              </a:prstGeom>
            </p:spPr>
          </p:pic>
          <p:pic>
            <p:nvPicPr>
              <p:cNvPr id="47" name="Resim 46">
                <a:extLst>
                  <a:ext uri="{FF2B5EF4-FFF2-40B4-BE49-F238E27FC236}">
                    <a16:creationId xmlns:a16="http://schemas.microsoft.com/office/drawing/2014/main" id="{A928F3B3-3BB1-4A6A-96B2-DC6E71315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024" y="4414101"/>
                <a:ext cx="743658" cy="577627"/>
              </a:xfrm>
              <a:prstGeom prst="rect">
                <a:avLst/>
              </a:prstGeom>
            </p:spPr>
          </p:pic>
          <p:pic>
            <p:nvPicPr>
              <p:cNvPr id="48" name="Resim 47">
                <a:extLst>
                  <a:ext uri="{FF2B5EF4-FFF2-40B4-BE49-F238E27FC236}">
                    <a16:creationId xmlns:a16="http://schemas.microsoft.com/office/drawing/2014/main" id="{0E93D653-8D80-47FE-9D89-467F076DA8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54631" y="5530254"/>
                <a:ext cx="475139" cy="641195"/>
              </a:xfrm>
              <a:prstGeom prst="rect">
                <a:avLst/>
              </a:prstGeom>
            </p:spPr>
          </p:pic>
          <p:pic>
            <p:nvPicPr>
              <p:cNvPr id="49" name="Resim 48">
                <a:extLst>
                  <a:ext uri="{FF2B5EF4-FFF2-40B4-BE49-F238E27FC236}">
                    <a16:creationId xmlns:a16="http://schemas.microsoft.com/office/drawing/2014/main" id="{2740CB47-586D-4676-B8E8-7D3BBE782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0537" y="869380"/>
                <a:ext cx="559233" cy="525063"/>
              </a:xfrm>
              <a:prstGeom prst="rect">
                <a:avLst/>
              </a:prstGeom>
            </p:spPr>
          </p:pic>
          <p:pic>
            <p:nvPicPr>
              <p:cNvPr id="50" name="Resim 49">
                <a:extLst>
                  <a:ext uri="{FF2B5EF4-FFF2-40B4-BE49-F238E27FC236}">
                    <a16:creationId xmlns:a16="http://schemas.microsoft.com/office/drawing/2014/main" id="{88D60325-EDF8-4B22-ACC0-1783B8C4A9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117" y="5614054"/>
                <a:ext cx="817083" cy="466104"/>
              </a:xfrm>
              <a:prstGeom prst="rect">
                <a:avLst/>
              </a:prstGeom>
            </p:spPr>
          </p:pic>
          <p:pic>
            <p:nvPicPr>
              <p:cNvPr id="51" name="Resim 50">
                <a:extLst>
                  <a:ext uri="{FF2B5EF4-FFF2-40B4-BE49-F238E27FC236}">
                    <a16:creationId xmlns:a16="http://schemas.microsoft.com/office/drawing/2014/main" id="{CE2A5E38-A9DC-4CB2-975A-C6E1F6BB31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29342" y="2077330"/>
                <a:ext cx="957771" cy="535075"/>
              </a:xfrm>
              <a:prstGeom prst="rect">
                <a:avLst/>
              </a:prstGeom>
            </p:spPr>
          </p:pic>
          <p:pic>
            <p:nvPicPr>
              <p:cNvPr id="52" name="Resim 51">
                <a:extLst>
                  <a:ext uri="{FF2B5EF4-FFF2-40B4-BE49-F238E27FC236}">
                    <a16:creationId xmlns:a16="http://schemas.microsoft.com/office/drawing/2014/main" id="{BBC06A4F-A66C-44D6-838F-308BFC76D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5223" y="888567"/>
                <a:ext cx="392457" cy="536498"/>
              </a:xfrm>
              <a:prstGeom prst="rect">
                <a:avLst/>
              </a:prstGeom>
            </p:spPr>
          </p:pic>
          <p:pic>
            <p:nvPicPr>
              <p:cNvPr id="53" name="Resim 52">
                <a:extLst>
                  <a:ext uri="{FF2B5EF4-FFF2-40B4-BE49-F238E27FC236}">
                    <a16:creationId xmlns:a16="http://schemas.microsoft.com/office/drawing/2014/main" id="{0290BE1A-FE92-470E-BD07-AB6CCBF267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37349" y="3113765"/>
                <a:ext cx="873506" cy="721919"/>
              </a:xfrm>
              <a:prstGeom prst="rect">
                <a:avLst/>
              </a:prstGeom>
            </p:spPr>
          </p:pic>
          <p:pic>
            <p:nvPicPr>
              <p:cNvPr id="54" name="Resim 53">
                <a:extLst>
                  <a:ext uri="{FF2B5EF4-FFF2-40B4-BE49-F238E27FC236}">
                    <a16:creationId xmlns:a16="http://schemas.microsoft.com/office/drawing/2014/main" id="{9F3D2277-EFA0-4018-8D0A-A00CE59764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0537" y="4390680"/>
                <a:ext cx="622046" cy="631247"/>
              </a:xfrm>
              <a:prstGeom prst="rect">
                <a:avLst/>
              </a:prstGeom>
            </p:spPr>
          </p:pic>
          <p:pic>
            <p:nvPicPr>
              <p:cNvPr id="55" name="Resim 54">
                <a:extLst>
                  <a:ext uri="{FF2B5EF4-FFF2-40B4-BE49-F238E27FC236}">
                    <a16:creationId xmlns:a16="http://schemas.microsoft.com/office/drawing/2014/main" id="{E0E8B274-7A9B-45C2-82AC-25C7DC8090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861" y="3157868"/>
                <a:ext cx="687717" cy="624477"/>
              </a:xfrm>
              <a:prstGeom prst="rect">
                <a:avLst/>
              </a:prstGeom>
            </p:spPr>
          </p:pic>
          <p:sp>
            <p:nvSpPr>
              <p:cNvPr id="35" name="Dikdörtgen 34">
                <a:extLst>
                  <a:ext uri="{FF2B5EF4-FFF2-40B4-BE49-F238E27FC236}">
                    <a16:creationId xmlns:a16="http://schemas.microsoft.com/office/drawing/2014/main" id="{C2A4ACB9-4308-492F-877A-2F7D6AD3AB6B}"/>
                  </a:ext>
                </a:extLst>
              </p:cNvPr>
              <p:cNvSpPr/>
              <p:nvPr/>
            </p:nvSpPr>
            <p:spPr>
              <a:xfrm>
                <a:off x="4164336" y="994818"/>
                <a:ext cx="1555751" cy="3684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BARINMA</a:t>
                </a:r>
              </a:p>
            </p:txBody>
          </p:sp>
          <p:sp>
            <p:nvSpPr>
              <p:cNvPr id="36" name="Dikdörtgen 35">
                <a:extLst>
                  <a:ext uri="{FF2B5EF4-FFF2-40B4-BE49-F238E27FC236}">
                    <a16:creationId xmlns:a16="http://schemas.microsoft.com/office/drawing/2014/main" id="{45FE9BEA-603A-4E21-9CF4-12F25F561B64}"/>
                  </a:ext>
                </a:extLst>
              </p:cNvPr>
              <p:cNvSpPr/>
              <p:nvPr/>
            </p:nvSpPr>
            <p:spPr>
              <a:xfrm>
                <a:off x="4141272" y="4307960"/>
                <a:ext cx="1601878" cy="7342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SUYA BAĞLI ALTYAPI </a:t>
                </a:r>
              </a:p>
            </p:txBody>
          </p:sp>
          <p:sp>
            <p:nvSpPr>
              <p:cNvPr id="37" name="Dikdörtgen 36">
                <a:extLst>
                  <a:ext uri="{FF2B5EF4-FFF2-40B4-BE49-F238E27FC236}">
                    <a16:creationId xmlns:a16="http://schemas.microsoft.com/office/drawing/2014/main" id="{80A8D225-532F-4B50-A008-E85204279982}"/>
                  </a:ext>
                </a:extLst>
              </p:cNvPr>
              <p:cNvSpPr/>
              <p:nvPr/>
            </p:nvSpPr>
            <p:spPr>
              <a:xfrm>
                <a:off x="1646950" y="3106645"/>
                <a:ext cx="1344151" cy="7269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ENERJİ </a:t>
                </a:r>
              </a:p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ALTYAPISI</a:t>
                </a:r>
              </a:p>
            </p:txBody>
          </p:sp>
          <p:sp>
            <p:nvSpPr>
              <p:cNvPr id="38" name="Dikdörtgen 37">
                <a:extLst>
                  <a:ext uri="{FF2B5EF4-FFF2-40B4-BE49-F238E27FC236}">
                    <a16:creationId xmlns:a16="http://schemas.microsoft.com/office/drawing/2014/main" id="{25D2D53B-6350-4D19-BE06-7B213CCB3733}"/>
                  </a:ext>
                </a:extLst>
              </p:cNvPr>
              <p:cNvSpPr/>
              <p:nvPr/>
            </p:nvSpPr>
            <p:spPr>
              <a:xfrm>
                <a:off x="1678484" y="827815"/>
                <a:ext cx="1217717" cy="651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EKONOMİK</a:t>
                </a:r>
              </a:p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 DESTEK</a:t>
                </a:r>
              </a:p>
            </p:txBody>
          </p:sp>
          <p:sp>
            <p:nvSpPr>
              <p:cNvPr id="39" name="Dikdörtgen 38">
                <a:extLst>
                  <a:ext uri="{FF2B5EF4-FFF2-40B4-BE49-F238E27FC236}">
                    <a16:creationId xmlns:a16="http://schemas.microsoft.com/office/drawing/2014/main" id="{8D3CEB85-DD9A-4553-8069-39B74540EF3C}"/>
                  </a:ext>
                </a:extLst>
              </p:cNvPr>
              <p:cNvSpPr/>
              <p:nvPr/>
            </p:nvSpPr>
            <p:spPr>
              <a:xfrm>
                <a:off x="3942836" y="1956636"/>
                <a:ext cx="2104969" cy="651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EĞİTİM ve SAĞLIK </a:t>
                </a:r>
              </a:p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ALTYAPISI</a:t>
                </a:r>
              </a:p>
            </p:txBody>
          </p:sp>
          <p:sp>
            <p:nvSpPr>
              <p:cNvPr id="40" name="Dikdörtgen 39">
                <a:extLst>
                  <a:ext uri="{FF2B5EF4-FFF2-40B4-BE49-F238E27FC236}">
                    <a16:creationId xmlns:a16="http://schemas.microsoft.com/office/drawing/2014/main" id="{C0C63089-B098-457C-93E6-230C098CAC5F}"/>
                  </a:ext>
                </a:extLst>
              </p:cNvPr>
              <p:cNvSpPr/>
              <p:nvPr/>
            </p:nvSpPr>
            <p:spPr>
              <a:xfrm>
                <a:off x="1699984" y="5530254"/>
                <a:ext cx="1238081" cy="651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GÜVENLİK </a:t>
                </a:r>
              </a:p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ALTYAPISI</a:t>
                </a:r>
              </a:p>
            </p:txBody>
          </p:sp>
          <p:sp>
            <p:nvSpPr>
              <p:cNvPr id="41" name="Dikdörtgen 40">
                <a:extLst>
                  <a:ext uri="{FF2B5EF4-FFF2-40B4-BE49-F238E27FC236}">
                    <a16:creationId xmlns:a16="http://schemas.microsoft.com/office/drawing/2014/main" id="{B3B6B9C4-D8B8-43D0-B6CA-4BD90E98F1D3}"/>
                  </a:ext>
                </a:extLst>
              </p:cNvPr>
              <p:cNvSpPr/>
              <p:nvPr/>
            </p:nvSpPr>
            <p:spPr>
              <a:xfrm>
                <a:off x="3942937" y="5493163"/>
                <a:ext cx="203189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HABERLEŞME </a:t>
                </a:r>
              </a:p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ALTYAPISI</a:t>
                </a:r>
              </a:p>
            </p:txBody>
          </p:sp>
          <p:sp>
            <p:nvSpPr>
              <p:cNvPr id="42" name="Dikdörtgen 41">
                <a:extLst>
                  <a:ext uri="{FF2B5EF4-FFF2-40B4-BE49-F238E27FC236}">
                    <a16:creationId xmlns:a16="http://schemas.microsoft.com/office/drawing/2014/main" id="{A89EB6FA-EA53-4CDB-83DC-51B3F4890B24}"/>
                  </a:ext>
                </a:extLst>
              </p:cNvPr>
              <p:cNvSpPr/>
              <p:nvPr/>
            </p:nvSpPr>
            <p:spPr>
              <a:xfrm>
                <a:off x="4395135" y="3089514"/>
                <a:ext cx="1224990" cy="651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ULAŞIM </a:t>
                </a:r>
              </a:p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ALTYAPISI</a:t>
                </a:r>
              </a:p>
            </p:txBody>
          </p:sp>
          <p:sp>
            <p:nvSpPr>
              <p:cNvPr id="43" name="Dikdörtgen 42">
                <a:extLst>
                  <a:ext uri="{FF2B5EF4-FFF2-40B4-BE49-F238E27FC236}">
                    <a16:creationId xmlns:a16="http://schemas.microsoft.com/office/drawing/2014/main" id="{F1CA1405-E387-48CE-B9B7-4C97049DD13C}"/>
                  </a:ext>
                </a:extLst>
              </p:cNvPr>
              <p:cNvSpPr/>
              <p:nvPr/>
            </p:nvSpPr>
            <p:spPr>
              <a:xfrm>
                <a:off x="1103149" y="4311039"/>
                <a:ext cx="243175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KÜLTÜREL ve SOSYAL HİZMETLER</a:t>
                </a:r>
              </a:p>
            </p:txBody>
          </p:sp>
          <p:sp>
            <p:nvSpPr>
              <p:cNvPr id="44" name="Dikdörtgen 43">
                <a:extLst>
                  <a:ext uri="{FF2B5EF4-FFF2-40B4-BE49-F238E27FC236}">
                    <a16:creationId xmlns:a16="http://schemas.microsoft.com/office/drawing/2014/main" id="{6F9E25B5-EE51-48D8-A0EC-D5BACCA3A0EC}"/>
                  </a:ext>
                </a:extLst>
              </p:cNvPr>
              <p:cNvSpPr/>
              <p:nvPr/>
            </p:nvSpPr>
            <p:spPr>
              <a:xfrm>
                <a:off x="1303763" y="1935116"/>
                <a:ext cx="203052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ctr"/>
                <a:r>
                  <a:rPr lang="tr-TR" sz="2000" b="1" spc="300" dirty="0">
                    <a:latin typeface="Bahnschrift SemiBold Condensed" panose="020B0502040204020203" pitchFamily="34" charset="0"/>
                  </a:rPr>
                  <a:t>ÇEVRESEL VARLIKLAR</a:t>
                </a:r>
              </a:p>
            </p:txBody>
          </p:sp>
        </p:grpSp>
        <p:pic>
          <p:nvPicPr>
            <p:cNvPr id="30" name="Resim 29">
              <a:extLst>
                <a:ext uri="{FF2B5EF4-FFF2-40B4-BE49-F238E27FC236}">
                  <a16:creationId xmlns:a16="http://schemas.microsoft.com/office/drawing/2014/main" id="{EFE4E56D-6C22-4DA8-8968-87AC7C5F1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59" y="2021435"/>
              <a:ext cx="1081401" cy="589489"/>
            </a:xfrm>
            <a:prstGeom prst="rect">
              <a:avLst/>
            </a:prstGeom>
          </p:spPr>
        </p:pic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0041B677-B39B-4930-B8AD-DC49567860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3" t="5783" r="28445" b="-5783"/>
            <a:stretch/>
          </p:blipFill>
          <p:spPr>
            <a:xfrm>
              <a:off x="7589918" y="1877286"/>
              <a:ext cx="4265608" cy="3540989"/>
            </a:xfrm>
            <a:prstGeom prst="rect">
              <a:avLst/>
            </a:prstGeom>
          </p:spPr>
        </p:pic>
        <p:cxnSp>
          <p:nvCxnSpPr>
            <p:cNvPr id="9" name="Düz Bağlayıcı 8">
              <a:extLst>
                <a:ext uri="{FF2B5EF4-FFF2-40B4-BE49-F238E27FC236}">
                  <a16:creationId xmlns:a16="http://schemas.microsoft.com/office/drawing/2014/main" id="{70BECB8D-0CD4-4259-B9B2-30C4596AE1F5}"/>
                </a:ext>
              </a:extLst>
            </p:cNvPr>
            <p:cNvCxnSpPr/>
            <p:nvPr/>
          </p:nvCxnSpPr>
          <p:spPr>
            <a:xfrm>
              <a:off x="7563029" y="844451"/>
              <a:ext cx="0" cy="5337616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1" name="Metin kutusu 10">
              <a:extLst>
                <a:ext uri="{FF2B5EF4-FFF2-40B4-BE49-F238E27FC236}">
                  <a16:creationId xmlns:a16="http://schemas.microsoft.com/office/drawing/2014/main" id="{D2D69D06-5050-4EFD-BBDE-CEA34CC8CB6A}"/>
                </a:ext>
              </a:extLst>
            </p:cNvPr>
            <p:cNvSpPr txBox="1"/>
            <p:nvPr/>
          </p:nvSpPr>
          <p:spPr>
            <a:xfrm>
              <a:off x="9654878" y="1503177"/>
              <a:ext cx="21267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spc="300" dirty="0">
                  <a:latin typeface="Bahnschrift SemiBold Condensed" panose="020B0502040204020203" pitchFamily="34" charset="0"/>
                </a:rPr>
                <a:t>Örnek Planlama</a:t>
              </a:r>
            </a:p>
          </p:txBody>
        </p:sp>
        <p:sp>
          <p:nvSpPr>
            <p:cNvPr id="116" name="Metin kutusu 115">
              <a:extLst>
                <a:ext uri="{FF2B5EF4-FFF2-40B4-BE49-F238E27FC236}">
                  <a16:creationId xmlns:a16="http://schemas.microsoft.com/office/drawing/2014/main" id="{3670E22A-F6DC-4B50-947A-4D223642953F}"/>
                </a:ext>
              </a:extLst>
            </p:cNvPr>
            <p:cNvSpPr txBox="1"/>
            <p:nvPr/>
          </p:nvSpPr>
          <p:spPr>
            <a:xfrm>
              <a:off x="7885901" y="5348474"/>
              <a:ext cx="35379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spc="300" dirty="0">
                  <a:latin typeface="Bahnschrift SemiBold Condensed" panose="020B0502040204020203" pitchFamily="34" charset="0"/>
                </a:rPr>
                <a:t>10 Sektör için; </a:t>
              </a:r>
            </a:p>
            <a:p>
              <a:r>
                <a:rPr lang="tr-TR" sz="1400" b="1" spc="300" dirty="0">
                  <a:latin typeface="Bahnschrift SemiBold Condensed" panose="020B0502040204020203" pitchFamily="34" charset="0"/>
                </a:rPr>
                <a:t>39 Temel Görev Alanı,</a:t>
              </a:r>
            </a:p>
            <a:p>
              <a:r>
                <a:rPr lang="tr-TR" sz="1400" b="1" spc="300" dirty="0">
                  <a:latin typeface="Bahnschrift SemiBold Condensed" panose="020B0502040204020203" pitchFamily="34" charset="0"/>
                </a:rPr>
                <a:t>136 Alt Görev Alanı detaylı olarak planlanmıştır.</a:t>
              </a:r>
            </a:p>
          </p:txBody>
        </p:sp>
        <p:sp>
          <p:nvSpPr>
            <p:cNvPr id="45" name="object 235">
              <a:extLst>
                <a:ext uri="{FF2B5EF4-FFF2-40B4-BE49-F238E27FC236}">
                  <a16:creationId xmlns:a16="http://schemas.microsoft.com/office/drawing/2014/main" id="{985CE80E-6A8E-43A0-858D-C0706D4825DB}"/>
                </a:ext>
              </a:extLst>
            </p:cNvPr>
            <p:cNvSpPr txBox="1"/>
            <p:nvPr/>
          </p:nvSpPr>
          <p:spPr>
            <a:xfrm>
              <a:off x="7767040" y="756167"/>
              <a:ext cx="3729552" cy="75148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-635">
                <a:spcBef>
                  <a:spcPts val="100"/>
                </a:spcBef>
                <a:defRPr/>
              </a:pPr>
              <a:r>
                <a:rPr lang="tr-TR" sz="16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İ</a:t>
              </a:r>
              <a:r>
                <a:rPr sz="1600" b="1" dirty="0" err="1">
                  <a:solidFill>
                    <a:srgbClr val="C00000"/>
                  </a:solidFill>
                  <a:latin typeface="Arial Narrow" panose="020B0606020202030204" pitchFamily="34" charset="0"/>
                </a:rPr>
                <a:t>yileştirme</a:t>
              </a:r>
              <a:r>
                <a:rPr sz="16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 çalışmalar</a:t>
              </a:r>
              <a:r>
                <a:rPr lang="tr-TR" sz="16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ına katılan tüm kurum/kuruluşların rol ve sorumlulukları iş adımı düzeyinde belirlenmiştir.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70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TASİP </a:t>
            </a:r>
            <a:r>
              <a:rPr lang="tr-TR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Sektörel</a:t>
            </a: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Planlama Örneği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2B6FE0EF-64B5-49C9-BDDC-678A538BD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41529"/>
              </p:ext>
            </p:extLst>
          </p:nvPr>
        </p:nvGraphicFramePr>
        <p:xfrm>
          <a:off x="71021" y="896147"/>
          <a:ext cx="5624273" cy="555855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78344">
                  <a:extLst>
                    <a:ext uri="{9D8B030D-6E8A-4147-A177-3AD203B41FA5}">
                      <a16:colId xmlns:a16="http://schemas.microsoft.com/office/drawing/2014/main" val="3869096824"/>
                    </a:ext>
                  </a:extLst>
                </a:gridCol>
                <a:gridCol w="3015361">
                  <a:extLst>
                    <a:ext uri="{9D8B030D-6E8A-4147-A177-3AD203B41FA5}">
                      <a16:colId xmlns:a16="http://schemas.microsoft.com/office/drawing/2014/main" val="884139447"/>
                    </a:ext>
                  </a:extLst>
                </a:gridCol>
                <a:gridCol w="1030568">
                  <a:extLst>
                    <a:ext uri="{9D8B030D-6E8A-4147-A177-3AD203B41FA5}">
                      <a16:colId xmlns:a16="http://schemas.microsoft.com/office/drawing/2014/main" val="3259066444"/>
                    </a:ext>
                  </a:extLst>
                </a:gridCol>
              </a:tblGrid>
              <a:tr h="6965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Arial Narrow" panose="020B0606020202030204" pitchFamily="34" charset="0"/>
                        </a:rPr>
                        <a:t>TEMEL GÖREV ALANI</a:t>
                      </a:r>
                      <a:endParaRPr lang="tr-TR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5F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  <a:latin typeface="Arial Narrow" panose="020B0606020202030204" pitchFamily="34" charset="0"/>
                        </a:rPr>
                        <a:t>ALT GÖREV ALANI</a:t>
                      </a:r>
                      <a:endParaRPr lang="tr-TR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5F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Sorumlu Kurum</a:t>
                      </a:r>
                    </a:p>
                  </a:txBody>
                  <a:tcPr marL="0" marR="0" marT="0" marB="0" anchor="ctr">
                    <a:solidFill>
                      <a:srgbClr val="FF5F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591505"/>
                  </a:ext>
                </a:extLst>
              </a:tr>
              <a:tr h="279849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Ticari Destekler ve Kamusal Yükümlülüklerin Ertelenmesi/Kolaylaştırılması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ysClr val="windowText" lastClr="000000"/>
                          </a:solidFill>
                          <a:effectLst/>
                          <a:highlight>
                            <a:srgbClr val="FCFCFC"/>
                          </a:highlight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Mücbir Sebep İlanı</a:t>
                      </a:r>
                      <a:r>
                        <a:rPr lang="tr-TR" sz="1100" dirty="0">
                          <a:solidFill>
                            <a:sysClr val="windowText" lastClr="000000"/>
                          </a:solidFill>
                          <a:effectLst/>
                          <a:highlight>
                            <a:srgbClr val="FCFCFC"/>
                          </a:highligh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Hazine ve Maliye Bak.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Gelir İdaresi Başkanlığı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404957"/>
                  </a:ext>
                </a:extLst>
              </a:tr>
              <a:tr h="41861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Vergi Dairelerine olan Borçların Faizsiz veya Düşük Faizle Taksitlendirilmesi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684917"/>
                  </a:ext>
                </a:extLst>
              </a:tr>
              <a:tr h="3745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Verginin Terkini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531778"/>
                  </a:ext>
                </a:extLst>
              </a:tr>
              <a:tr h="6326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Vergi Dairelerince 6183 sayılı Amme Alacaklarının Tahsil Usulü Hakkında Kanun Kapsamında Takip Edilen Borçların Terkini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779204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Belediye Kredi Borcu Erteleme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İLBANK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592182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Elektrik, Doğalgaz Borç Erteleme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ETBK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70634"/>
                  </a:ext>
                </a:extLst>
              </a:tr>
              <a:tr h="40903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 Borç Erteleme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BELEDİYE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385904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SGK Prim Borç Erteleme ve Teşvik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SGK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305574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KOBİ Destek ve Teşvikleri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KOSGEB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16295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Ticaret Odası/Borsası Aidat ve Borç Erteleme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TOBB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336787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Sanayi Sitesi ve Organize Sanayi Bölgesi Destekleri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240824"/>
                  </a:ext>
                </a:extLst>
              </a:tr>
              <a:tr h="341641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İşyeri Desteği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Geçici İşyeri Çözümleri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AFAD 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TOBB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76601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Kalıcı İşyeri Planlaması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AFAD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071119"/>
                  </a:ext>
                </a:extLst>
              </a:tr>
              <a:tr h="3416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EYY Yöntemiyle Kalıcı İşyeri Yapımı ve Altyapı İnşaatı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AFAD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325865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İhale Usulü Kalıcı İşyeri Yapımı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AFAD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406157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TOKİ Yöntemiyle Kalıcı İşyeri Yapımı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AFAD / TOKİ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950995"/>
                  </a:ext>
                </a:extLst>
              </a:tr>
              <a:tr h="2045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Kentsel Dönüşüm Yöntemiyle Kalıcı İşyeri Yapımı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ÇŞİDB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724741"/>
                  </a:ext>
                </a:extLst>
              </a:tr>
            </a:tbl>
          </a:graphicData>
        </a:graphic>
      </p:graphicFrame>
      <p:sp>
        <p:nvSpPr>
          <p:cNvPr id="13" name="Dikdörtgen 12">
            <a:extLst>
              <a:ext uri="{FF2B5EF4-FFF2-40B4-BE49-F238E27FC236}">
                <a16:creationId xmlns:a16="http://schemas.microsoft.com/office/drawing/2014/main" id="{882DA59C-5DEB-4958-A9EA-7514CA9F93D3}"/>
              </a:ext>
            </a:extLst>
          </p:cNvPr>
          <p:cNvSpPr/>
          <p:nvPr/>
        </p:nvSpPr>
        <p:spPr>
          <a:xfrm>
            <a:off x="-324307" y="619149"/>
            <a:ext cx="22507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tr-TR" sz="1200" b="1" spc="300" dirty="0">
                <a:latin typeface="Bahnschrift SemiBold Condensed" panose="020B0502040204020203" pitchFamily="34" charset="0"/>
              </a:rPr>
              <a:t>EKONOMİK DESTEK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C4FB5EF4-EB38-41D5-AFDC-944797150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009551"/>
              </p:ext>
            </p:extLst>
          </p:nvPr>
        </p:nvGraphicFramePr>
        <p:xfrm>
          <a:off x="5766315" y="896147"/>
          <a:ext cx="6032108" cy="55401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69640">
                  <a:extLst>
                    <a:ext uri="{9D8B030D-6E8A-4147-A177-3AD203B41FA5}">
                      <a16:colId xmlns:a16="http://schemas.microsoft.com/office/drawing/2014/main" val="437680819"/>
                    </a:ext>
                  </a:extLst>
                </a:gridCol>
                <a:gridCol w="3026126">
                  <a:extLst>
                    <a:ext uri="{9D8B030D-6E8A-4147-A177-3AD203B41FA5}">
                      <a16:colId xmlns:a16="http://schemas.microsoft.com/office/drawing/2014/main" val="1206243610"/>
                    </a:ext>
                  </a:extLst>
                </a:gridCol>
                <a:gridCol w="1136342">
                  <a:extLst>
                    <a:ext uri="{9D8B030D-6E8A-4147-A177-3AD203B41FA5}">
                      <a16:colId xmlns:a16="http://schemas.microsoft.com/office/drawing/2014/main" val="2369970447"/>
                    </a:ext>
                  </a:extLst>
                </a:gridCol>
              </a:tblGrid>
              <a:tr h="7243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Arial Narrow" panose="020B0606020202030204" pitchFamily="34" charset="0"/>
                        </a:rPr>
                        <a:t>TEMEL GÖREV ALANI</a:t>
                      </a:r>
                      <a:endParaRPr lang="tr-TR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5F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  <a:latin typeface="Arial Narrow" panose="020B0606020202030204" pitchFamily="34" charset="0"/>
                        </a:rPr>
                        <a:t>ALT GÖREV ALANI</a:t>
                      </a:r>
                      <a:endParaRPr lang="tr-TR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5F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Sorumlu Kurum</a:t>
                      </a:r>
                    </a:p>
                  </a:txBody>
                  <a:tcPr marL="0" marR="0" marT="0" marB="0" anchor="ctr">
                    <a:solidFill>
                      <a:srgbClr val="FF5F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2274"/>
                  </a:ext>
                </a:extLst>
              </a:tr>
              <a:tr h="30113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Tarımsal Destekler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Nakdi ve Ayni Yardımlar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Tarım ve Orman Bak.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468003"/>
                  </a:ext>
                </a:extLst>
              </a:tr>
              <a:tr h="2409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Tarım Alanı Islah Çalışmaları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065659"/>
                  </a:ext>
                </a:extLst>
              </a:tr>
              <a:tr h="21079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Geçici Ahır Çözümleri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979696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Kalıcı Ahır Planlaması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AFAD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624687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EYY Yöntemiyle Kalıcı Ahır Yapımı ve Altyapı İnşaatı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532705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İhale Usulü Kalıcı Ahır Yapımı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9213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TOKİ Yöntemiyle Kalıcı Ahır Yapımı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AFAD / TOKİ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782638"/>
                  </a:ext>
                </a:extLst>
              </a:tr>
              <a:tr h="3851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Diğer Tarımsal Yapı İyileştirme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(Samanlık, Sera, Tarımsal Ürün Depolama Alanları)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Yerel Yönetimler / STK’lar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201794"/>
                  </a:ext>
                </a:extLst>
              </a:tr>
              <a:tr h="273249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tr-T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Sigorta Ürünleri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Zorunlu Deprem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DASK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287915"/>
                  </a:ext>
                </a:extLst>
              </a:tr>
              <a:tr h="2084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Bitkisel Ürün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TARSİM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694099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Sera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4669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Köy Bazlı Kuraklık Verim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303604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Büyükbaş Hayvan Hayat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725475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Küçükbaş Hayvan Hayat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05150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Kümes Hayvanları Hayat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190498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 Ürünleri Hayat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367"/>
                  </a:ext>
                </a:extLst>
              </a:tr>
              <a:tr h="1882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Arıcılık (Arılı Kovan) Sigortası</a:t>
                      </a: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317561"/>
                  </a:ext>
                </a:extLst>
              </a:tr>
              <a:tr h="38512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İstihdamın Korunması ve Geliştirilmesi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Afet Bölgesinde İşgücü Yetiştirme Kurs ve Programları ile İstihdam Destekleri Sunulması 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Çalışma ve Sosyal Güvenlik Bak.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İŞKUR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150010"/>
                  </a:ext>
                </a:extLst>
              </a:tr>
              <a:tr h="24693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Afet Bölgesinde İşten Çıkarma Kısıtlamaları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206659"/>
                  </a:ext>
                </a:extLst>
              </a:tr>
              <a:tr h="24693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Afet Bölgesinde Kısa Çalışma Ödeneği Uygulaması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498627"/>
                  </a:ext>
                </a:extLst>
              </a:tr>
              <a:tr h="24693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Afet Bölgesinde İşsizlik Ödeneği Uygulaması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930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24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>
            <a:extLst>
              <a:ext uri="{FF2B5EF4-FFF2-40B4-BE49-F238E27FC236}">
                <a16:creationId xmlns:a16="http://schemas.microsoft.com/office/drawing/2014/main" id="{B81E3849-ED74-4F5C-9EEA-8758198195FE}"/>
              </a:ext>
            </a:extLst>
          </p:cNvPr>
          <p:cNvSpPr txBox="1">
            <a:spLocks/>
          </p:cNvSpPr>
          <p:nvPr/>
        </p:nvSpPr>
        <p:spPr>
          <a:xfrm>
            <a:off x="0" y="100069"/>
            <a:ext cx="10777491" cy="33855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TASİP </a:t>
            </a:r>
            <a:r>
              <a:rPr lang="tr-TR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Sektörel</a:t>
            </a:r>
            <a:r>
              <a:rPr lang="tr-T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Planlama Örneği</a:t>
            </a:r>
            <a:endParaRPr lang="tr-TR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1" name="Tablo 70">
            <a:extLst>
              <a:ext uri="{FF2B5EF4-FFF2-40B4-BE49-F238E27FC236}">
                <a16:creationId xmlns:a16="http://schemas.microsoft.com/office/drawing/2014/main" id="{CC4B0E51-D1AB-4A20-8D8F-13E973C7E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44654"/>
              </p:ext>
            </p:extLst>
          </p:nvPr>
        </p:nvGraphicFramePr>
        <p:xfrm>
          <a:off x="1651245" y="1045139"/>
          <a:ext cx="8282867" cy="533244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76079">
                  <a:extLst>
                    <a:ext uri="{9D8B030D-6E8A-4147-A177-3AD203B41FA5}">
                      <a16:colId xmlns:a16="http://schemas.microsoft.com/office/drawing/2014/main" val="3869096824"/>
                    </a:ext>
                  </a:extLst>
                </a:gridCol>
                <a:gridCol w="2853394">
                  <a:extLst>
                    <a:ext uri="{9D8B030D-6E8A-4147-A177-3AD203B41FA5}">
                      <a16:colId xmlns:a16="http://schemas.microsoft.com/office/drawing/2014/main" val="884139447"/>
                    </a:ext>
                  </a:extLst>
                </a:gridCol>
                <a:gridCol w="2853394">
                  <a:extLst>
                    <a:ext uri="{9D8B030D-6E8A-4147-A177-3AD203B41FA5}">
                      <a16:colId xmlns:a16="http://schemas.microsoft.com/office/drawing/2014/main" val="2794681344"/>
                    </a:ext>
                  </a:extLst>
                </a:gridCol>
              </a:tblGrid>
              <a:tr h="6288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Arial Narrow" panose="020B0606020202030204" pitchFamily="34" charset="0"/>
                        </a:rPr>
                        <a:t>TEMEL GÖREV ALANI</a:t>
                      </a:r>
                      <a:endParaRPr lang="tr-TR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B4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u="none" strike="noStrike" dirty="0">
                          <a:effectLst/>
                          <a:latin typeface="Arial Narrow" panose="020B0606020202030204" pitchFamily="34" charset="0"/>
                        </a:rPr>
                        <a:t>ALT GÖREV ALANI</a:t>
                      </a:r>
                      <a:endParaRPr lang="tr-TR" sz="1600" b="1" i="0" u="none" strike="noStrike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B4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Sorumlu Kurum</a:t>
                      </a:r>
                    </a:p>
                  </a:txBody>
                  <a:tcPr marL="0" marR="0" marT="0" marB="0" anchor="ctr">
                    <a:solidFill>
                      <a:srgbClr val="FFB4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591505"/>
                  </a:ext>
                </a:extLst>
              </a:tr>
              <a:tr h="35917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+mn-lt"/>
                        </a:rPr>
                        <a:t>Su havzaları (akarsular, göl, gölet ve sulak alanlar) İyileştirme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Havza Islahı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Tarım ve Orman Bak.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DSİ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404957"/>
                  </a:ext>
                </a:extLst>
              </a:tr>
              <a:tr h="3348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Havza Kirlilik İyileştirme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TOB - ÇŞİDB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678567"/>
                  </a:ext>
                </a:extLst>
              </a:tr>
              <a:tr h="3348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Geçiş Yapıları İyileştirme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TOB (DSİ) / Belediyeler 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75984"/>
                  </a:ext>
                </a:extLst>
              </a:tr>
              <a:tr h="24181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+mn-lt"/>
                        </a:rPr>
                        <a:t>Orman Varlıkları İyileştirme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Rehabilitasyon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TOB (OGM)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523983"/>
                  </a:ext>
                </a:extLst>
              </a:tr>
              <a:tr h="241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Orman Yolu İyileştirme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tr-TR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3381"/>
                  </a:ext>
                </a:extLst>
              </a:tr>
              <a:tr h="241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Biyoçeşitlilik</a:t>
                      </a: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Sağlanması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tr-TR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057243"/>
                  </a:ext>
                </a:extLst>
              </a:tr>
              <a:tr h="22205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KBRN Kirliliği</a:t>
                      </a:r>
                      <a:r>
                        <a:rPr lang="tr-TR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İyileştirme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Tarım Arazileri İyileştirme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TOB - ETKB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269054"/>
                  </a:ext>
                </a:extLst>
              </a:tr>
              <a:tr h="2220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Gıda ve Hayvancılık Sistemleri İyileştirme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TOB - ETKB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415923"/>
                  </a:ext>
                </a:extLst>
              </a:tr>
              <a:tr h="2220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Kentsel Çevrenin İyileştirilmesi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ÇŞİDB – ETKB - Belediye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886074"/>
                  </a:ext>
                </a:extLst>
              </a:tr>
              <a:tr h="2220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Doğal Çevre İyileştirme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ÇŞİDB - ETKB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476060"/>
                  </a:ext>
                </a:extLst>
              </a:tr>
              <a:tr h="2220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Endüstriyel Kaynaklı Kirlilik İyileştirme</a:t>
                      </a:r>
                      <a:endParaRPr lang="tr-TR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ÇŞİDB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644613"/>
                  </a:ext>
                </a:extLst>
              </a:tr>
              <a:tr h="45437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+mn-lt"/>
                        </a:rPr>
                        <a:t>Korunan Alanların ve Tabiat Varlıklarının İyileştirilmesi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Tabiat Varlıkları İyileştirme (Mağaralar, anıt ağaçlar vb.)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ÇŞİDB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065013"/>
                  </a:ext>
                </a:extLst>
              </a:tr>
              <a:tr h="45437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Özel Çevre Koruma Bölgeleri, Doğal Sit Alanları İyileştirme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ÇŞİDB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411285"/>
                  </a:ext>
                </a:extLst>
              </a:tr>
              <a:tr h="45437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Milli Parklar, Tabiat Parkları, Tabiat Koruma Alanları, Tabiat Anıtları İyileştirme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004851"/>
                  </a:ext>
                </a:extLst>
              </a:tr>
              <a:tr h="2416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+mn-lt"/>
                        </a:rPr>
                        <a:t>Deniz İyileştirme 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Deniz Tabanı İyileştirme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ÇŞİDB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067346"/>
                  </a:ext>
                </a:extLst>
              </a:tr>
              <a:tr h="2220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tr-TR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Deniz Yüzeyi İyileştirme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tr-TR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613685"/>
                  </a:ext>
                </a:extLst>
              </a:tr>
            </a:tbl>
          </a:graphicData>
        </a:graphic>
      </p:graphicFrame>
      <p:sp>
        <p:nvSpPr>
          <p:cNvPr id="84" name="Dikdörtgen 83">
            <a:extLst>
              <a:ext uri="{FF2B5EF4-FFF2-40B4-BE49-F238E27FC236}">
                <a16:creationId xmlns:a16="http://schemas.microsoft.com/office/drawing/2014/main" id="{BD8E6B3F-1B5C-4F02-9E28-96CCE35B5C0D}"/>
              </a:ext>
            </a:extLst>
          </p:cNvPr>
          <p:cNvSpPr/>
          <p:nvPr/>
        </p:nvSpPr>
        <p:spPr>
          <a:xfrm>
            <a:off x="0" y="679363"/>
            <a:ext cx="20746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tr-TR" sz="1400" b="1" spc="300" dirty="0">
                <a:latin typeface="Bahnschrift SemiBold Condensed" panose="020B0502040204020203" pitchFamily="34" charset="0"/>
              </a:rPr>
              <a:t>ÇEVRESEL VARLIKLAR</a:t>
            </a:r>
          </a:p>
        </p:txBody>
      </p:sp>
    </p:spTree>
    <p:extLst>
      <p:ext uri="{BB962C8B-B14F-4D97-AF65-F5344CB8AC3E}">
        <p14:creationId xmlns:p14="http://schemas.microsoft.com/office/powerpoint/2010/main" val="385859249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21794</TotalTime>
  <Words>1041</Words>
  <Application>Microsoft Office PowerPoint</Application>
  <PresentationFormat>Geniş ekran</PresentationFormat>
  <Paragraphs>215</Paragraphs>
  <Slides>18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Arial</vt:lpstr>
      <vt:lpstr>Arial Narrow</vt:lpstr>
      <vt:lpstr>Bahnschrift SemiBold Condensed</vt:lpstr>
      <vt:lpstr>Calibri</vt:lpstr>
      <vt:lpstr>Calibri Light</vt:lpstr>
      <vt:lpstr>Century Gothic</vt:lpstr>
      <vt:lpstr>Wingdings</vt:lpstr>
      <vt:lpstr>2_Office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Ekrem Oğuz ÖZAFŞAR</dc:creator>
  <cp:lastModifiedBy>Seher Merve Temeltaşı</cp:lastModifiedBy>
  <cp:revision>867</cp:revision>
  <cp:lastPrinted>2025-07-18T10:55:01Z</cp:lastPrinted>
  <dcterms:created xsi:type="dcterms:W3CDTF">2023-06-17T09:34:01Z</dcterms:created>
  <dcterms:modified xsi:type="dcterms:W3CDTF">2026-04-07T08:47:27Z</dcterms:modified>
</cp:coreProperties>
</file>