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1" r:id="rId2"/>
    <p:sldId id="438" r:id="rId3"/>
    <p:sldId id="568" r:id="rId4"/>
    <p:sldId id="570" r:id="rId5"/>
    <p:sldId id="583" r:id="rId6"/>
    <p:sldId id="584" r:id="rId7"/>
    <p:sldId id="575" r:id="rId8"/>
    <p:sldId id="608" r:id="rId9"/>
    <p:sldId id="606" r:id="rId10"/>
    <p:sldId id="609" r:id="rId11"/>
    <p:sldId id="605" r:id="rId12"/>
    <p:sldId id="563" r:id="rId13"/>
    <p:sldId id="576" r:id="rId14"/>
    <p:sldId id="555" r:id="rId15"/>
    <p:sldId id="598" r:id="rId16"/>
    <p:sldId id="599" r:id="rId17"/>
    <p:sldId id="559" r:id="rId18"/>
    <p:sldId id="574" r:id="rId19"/>
    <p:sldId id="561" r:id="rId20"/>
    <p:sldId id="600" r:id="rId21"/>
    <p:sldId id="597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10C15"/>
    <a:srgbClr val="68727A"/>
    <a:srgbClr val="E0151E"/>
    <a:srgbClr val="DC0C15"/>
    <a:srgbClr val="8889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8807" autoAdjust="0"/>
  </p:normalViewPr>
  <p:slideViewPr>
    <p:cSldViewPr snapToGrid="0">
      <p:cViewPr varScale="1">
        <p:scale>
          <a:sx n="110" d="100"/>
          <a:sy n="110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486" y="-60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287944-C240-1E4F-9A2A-CE4C4447E28C}" type="doc">
      <dgm:prSet loTypeId="urn:microsoft.com/office/officeart/2008/layout/VerticalCurvedList" loCatId="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9D92C1D-BA7B-C747-A9E7-819B59D32203}">
      <dgm:prSet phldrT="[Text]"/>
      <dgm:spPr/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Afet bölgesinde görev alacak öncelikli personelin, araç, gereç ve malzemelerin afet bölgesine nakliyesini sağlamak,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A136229-AC78-0A42-93EF-BAFA86220C9B}" type="parTrans" cxnId="{42780C5A-85A1-6D44-A046-F4E84F48AA4F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5618686-51DB-5A4A-AE96-0C062D9137C6}" type="sibTrans" cxnId="{42780C5A-85A1-6D44-A046-F4E84F48AA4F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D0E927-F18C-FF43-8DC3-C6C41721720B}">
      <dgm:prSet phldrT="[Text]"/>
      <dgm:spPr>
        <a:ln>
          <a:solidFill>
            <a:schemeClr val="tx2"/>
          </a:solidFill>
        </a:ln>
      </dgm:spPr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Dışarıdan gelen yardım malzemelerinin toplandığı depolardan, yardım dağıtım merkezlerine nakliyesini sağlamak,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80BB1EF-590B-A349-916A-3F3325F7B988}" type="parTrans" cxnId="{04C08C50-8CB0-8047-843F-804493BEDEC9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01B088B-091C-F746-B7A5-3572E11EC256}" type="sibTrans" cxnId="{04C08C50-8CB0-8047-843F-804493BEDEC9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D4923C-90B5-4E40-A33F-33A0548D371C}">
      <dgm:prSet/>
      <dgm:spPr/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Görevli personelin konuşlanma alanı ile operasyon alanı arasındaki naklini sağlamak,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751ADE-5654-CE4C-90DC-7C1C546578CB}" type="parTrans" cxnId="{D2DF8387-12DB-BD43-A459-84561B81EE42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5267CD-EF1B-DA46-86BC-49C8621B3731}" type="sibTrans" cxnId="{D2DF8387-12DB-BD43-A459-84561B81EE42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E78C867-71AC-6045-8A34-1F7D38AF5D09}">
      <dgm:prSet/>
      <dgm:spPr/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Afetzedelerin acil barınma yerlerine naklini sağlamak,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2E9B3CE-90F8-D946-8F50-B4C6746AEFAF}" type="parTrans" cxnId="{EB068443-FA72-9F45-B669-B24E6BC945D2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8CD57C-FDEF-C541-866E-4C32891AC6F2}" type="sibTrans" cxnId="{EB068443-FA72-9F45-B669-B24E6BC945D2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3D8A6C2-AAFE-A943-A702-A06D2BDE32A2}" type="pres">
      <dgm:prSet presAssocID="{58287944-C240-1E4F-9A2A-CE4C4447E28C}" presName="Name0" presStyleCnt="0">
        <dgm:presLayoutVars>
          <dgm:chMax val="7"/>
          <dgm:chPref val="7"/>
          <dgm:dir/>
        </dgm:presLayoutVars>
      </dgm:prSet>
      <dgm:spPr/>
    </dgm:pt>
    <dgm:pt modelId="{AC937D97-658E-D044-942B-73B28E292855}" type="pres">
      <dgm:prSet presAssocID="{58287944-C240-1E4F-9A2A-CE4C4447E28C}" presName="Name1" presStyleCnt="0"/>
      <dgm:spPr/>
    </dgm:pt>
    <dgm:pt modelId="{DFAA8D6D-24E7-124F-B0A6-6529EEDC1959}" type="pres">
      <dgm:prSet presAssocID="{58287944-C240-1E4F-9A2A-CE4C4447E28C}" presName="cycle" presStyleCnt="0"/>
      <dgm:spPr/>
    </dgm:pt>
    <dgm:pt modelId="{9FD0E88F-4E20-F84C-8ABF-CCBE236FB4FB}" type="pres">
      <dgm:prSet presAssocID="{58287944-C240-1E4F-9A2A-CE4C4447E28C}" presName="srcNode" presStyleLbl="node1" presStyleIdx="0" presStyleCnt="4"/>
      <dgm:spPr/>
    </dgm:pt>
    <dgm:pt modelId="{FA69B8F0-A947-6040-9D72-B0BD785FDC28}" type="pres">
      <dgm:prSet presAssocID="{58287944-C240-1E4F-9A2A-CE4C4447E28C}" presName="conn" presStyleLbl="parChTrans1D2" presStyleIdx="0" presStyleCnt="1"/>
      <dgm:spPr/>
    </dgm:pt>
    <dgm:pt modelId="{7A2B100E-8DF1-3542-8A04-0595A0B2A364}" type="pres">
      <dgm:prSet presAssocID="{58287944-C240-1E4F-9A2A-CE4C4447E28C}" presName="extraNode" presStyleLbl="node1" presStyleIdx="0" presStyleCnt="4"/>
      <dgm:spPr/>
    </dgm:pt>
    <dgm:pt modelId="{27B9C496-6522-344D-9223-163983695C98}" type="pres">
      <dgm:prSet presAssocID="{58287944-C240-1E4F-9A2A-CE4C4447E28C}" presName="dstNode" presStyleLbl="node1" presStyleIdx="0" presStyleCnt="4"/>
      <dgm:spPr/>
    </dgm:pt>
    <dgm:pt modelId="{78B4117D-2D08-7D43-92D2-0C2C172538C3}" type="pres">
      <dgm:prSet presAssocID="{B9D92C1D-BA7B-C747-A9E7-819B59D32203}" presName="text_1" presStyleLbl="node1" presStyleIdx="0" presStyleCnt="4">
        <dgm:presLayoutVars>
          <dgm:bulletEnabled val="1"/>
        </dgm:presLayoutVars>
      </dgm:prSet>
      <dgm:spPr/>
    </dgm:pt>
    <dgm:pt modelId="{F237FD57-A11E-B346-BC50-4A89CB39882D}" type="pres">
      <dgm:prSet presAssocID="{B9D92C1D-BA7B-C747-A9E7-819B59D32203}" presName="accent_1" presStyleCnt="0"/>
      <dgm:spPr/>
    </dgm:pt>
    <dgm:pt modelId="{509F8D95-AC44-B246-8D19-7ED65D1F5BEB}" type="pres">
      <dgm:prSet presAssocID="{B9D92C1D-BA7B-C747-A9E7-819B59D32203}" presName="accentRepeatNode" presStyleLbl="solidFgAcc1" presStyleIdx="0" presStyleCnt="4" custScaleY="99148"/>
      <dgm:spPr/>
    </dgm:pt>
    <dgm:pt modelId="{A83D5434-90C7-F445-963D-41491986C1FE}" type="pres">
      <dgm:prSet presAssocID="{B2D4923C-90B5-4E40-A33F-33A0548D371C}" presName="text_2" presStyleLbl="node1" presStyleIdx="1" presStyleCnt="4">
        <dgm:presLayoutVars>
          <dgm:bulletEnabled val="1"/>
        </dgm:presLayoutVars>
      </dgm:prSet>
      <dgm:spPr/>
    </dgm:pt>
    <dgm:pt modelId="{7F07616F-EA27-0A48-9148-1AED721EC98B}" type="pres">
      <dgm:prSet presAssocID="{B2D4923C-90B5-4E40-A33F-33A0548D371C}" presName="accent_2" presStyleCnt="0"/>
      <dgm:spPr/>
    </dgm:pt>
    <dgm:pt modelId="{78ED0D0D-8A50-E040-AC11-FE276FD42E02}" type="pres">
      <dgm:prSet presAssocID="{B2D4923C-90B5-4E40-A33F-33A0548D371C}" presName="accentRepeatNode" presStyleLbl="solidFgAcc1" presStyleIdx="1" presStyleCnt="4"/>
      <dgm:spPr/>
    </dgm:pt>
    <dgm:pt modelId="{6C50D518-958D-0E4B-BE82-F91DE27CD7B2}" type="pres">
      <dgm:prSet presAssocID="{8E78C867-71AC-6045-8A34-1F7D38AF5D09}" presName="text_3" presStyleLbl="node1" presStyleIdx="2" presStyleCnt="4">
        <dgm:presLayoutVars>
          <dgm:bulletEnabled val="1"/>
        </dgm:presLayoutVars>
      </dgm:prSet>
      <dgm:spPr/>
    </dgm:pt>
    <dgm:pt modelId="{DC456775-2404-B94E-AE1E-63BF385EB3BD}" type="pres">
      <dgm:prSet presAssocID="{8E78C867-71AC-6045-8A34-1F7D38AF5D09}" presName="accent_3" presStyleCnt="0"/>
      <dgm:spPr/>
    </dgm:pt>
    <dgm:pt modelId="{F5CF9878-6EA4-994C-9BF6-1101B4C7DB33}" type="pres">
      <dgm:prSet presAssocID="{8E78C867-71AC-6045-8A34-1F7D38AF5D09}" presName="accentRepeatNode" presStyleLbl="solidFgAcc1" presStyleIdx="2" presStyleCnt="4"/>
      <dgm:spPr/>
    </dgm:pt>
    <dgm:pt modelId="{3660F995-DD33-3A4D-9DBE-81AD153A6913}" type="pres">
      <dgm:prSet presAssocID="{FDD0E927-F18C-FF43-8DC3-C6C41721720B}" presName="text_4" presStyleLbl="node1" presStyleIdx="3" presStyleCnt="4">
        <dgm:presLayoutVars>
          <dgm:bulletEnabled val="1"/>
        </dgm:presLayoutVars>
      </dgm:prSet>
      <dgm:spPr/>
    </dgm:pt>
    <dgm:pt modelId="{9B34E316-F244-114A-B756-B952F248659C}" type="pres">
      <dgm:prSet presAssocID="{FDD0E927-F18C-FF43-8DC3-C6C41721720B}" presName="accent_4" presStyleCnt="0"/>
      <dgm:spPr/>
    </dgm:pt>
    <dgm:pt modelId="{3D320AF4-3FF0-6646-8A5D-08F38FC7EAD0}" type="pres">
      <dgm:prSet presAssocID="{FDD0E927-F18C-FF43-8DC3-C6C41721720B}" presName="accentRepeatNode" presStyleLbl="solidFgAcc1" presStyleIdx="3" presStyleCnt="4"/>
      <dgm:spPr/>
    </dgm:pt>
  </dgm:ptLst>
  <dgm:cxnLst>
    <dgm:cxn modelId="{CBB3CE06-2793-1B40-B540-8D0AE25E2063}" type="presOf" srcId="{D5618686-51DB-5A4A-AE96-0C062D9137C6}" destId="{FA69B8F0-A947-6040-9D72-B0BD785FDC28}" srcOrd="0" destOrd="0" presId="urn:microsoft.com/office/officeart/2008/layout/VerticalCurvedList"/>
    <dgm:cxn modelId="{9E41FA06-9BAF-0C46-9F27-779C8282A230}" type="presOf" srcId="{58287944-C240-1E4F-9A2A-CE4C4447E28C}" destId="{93D8A6C2-AAFE-A943-A702-A06D2BDE32A2}" srcOrd="0" destOrd="0" presId="urn:microsoft.com/office/officeart/2008/layout/VerticalCurvedList"/>
    <dgm:cxn modelId="{AE386822-62EB-3C49-B78D-127525001D2B}" type="presOf" srcId="{8E78C867-71AC-6045-8A34-1F7D38AF5D09}" destId="{6C50D518-958D-0E4B-BE82-F91DE27CD7B2}" srcOrd="0" destOrd="0" presId="urn:microsoft.com/office/officeart/2008/layout/VerticalCurvedList"/>
    <dgm:cxn modelId="{EB068443-FA72-9F45-B669-B24E6BC945D2}" srcId="{58287944-C240-1E4F-9A2A-CE4C4447E28C}" destId="{8E78C867-71AC-6045-8A34-1F7D38AF5D09}" srcOrd="2" destOrd="0" parTransId="{12E9B3CE-90F8-D946-8F50-B4C6746AEFAF}" sibTransId="{BA8CD57C-FDEF-C541-866E-4C32891AC6F2}"/>
    <dgm:cxn modelId="{04C08C50-8CB0-8047-843F-804493BEDEC9}" srcId="{58287944-C240-1E4F-9A2A-CE4C4447E28C}" destId="{FDD0E927-F18C-FF43-8DC3-C6C41721720B}" srcOrd="3" destOrd="0" parTransId="{180BB1EF-590B-A349-916A-3F3325F7B988}" sibTransId="{201B088B-091C-F746-B7A5-3572E11EC256}"/>
    <dgm:cxn modelId="{D5A05B78-38A8-604E-9FA1-64D448E7A2FB}" type="presOf" srcId="{B9D92C1D-BA7B-C747-A9E7-819B59D32203}" destId="{78B4117D-2D08-7D43-92D2-0C2C172538C3}" srcOrd="0" destOrd="0" presId="urn:microsoft.com/office/officeart/2008/layout/VerticalCurvedList"/>
    <dgm:cxn modelId="{42780C5A-85A1-6D44-A046-F4E84F48AA4F}" srcId="{58287944-C240-1E4F-9A2A-CE4C4447E28C}" destId="{B9D92C1D-BA7B-C747-A9E7-819B59D32203}" srcOrd="0" destOrd="0" parTransId="{5A136229-AC78-0A42-93EF-BAFA86220C9B}" sibTransId="{D5618686-51DB-5A4A-AE96-0C062D9137C6}"/>
    <dgm:cxn modelId="{ACC5205A-4BBE-AF46-AB3A-050504173804}" type="presOf" srcId="{B2D4923C-90B5-4E40-A33F-33A0548D371C}" destId="{A83D5434-90C7-F445-963D-41491986C1FE}" srcOrd="0" destOrd="0" presId="urn:microsoft.com/office/officeart/2008/layout/VerticalCurvedList"/>
    <dgm:cxn modelId="{D2DF8387-12DB-BD43-A459-84561B81EE42}" srcId="{58287944-C240-1E4F-9A2A-CE4C4447E28C}" destId="{B2D4923C-90B5-4E40-A33F-33A0548D371C}" srcOrd="1" destOrd="0" parTransId="{FE751ADE-5654-CE4C-90DC-7C1C546578CB}" sibTransId="{4F5267CD-EF1B-DA46-86BC-49C8621B3731}"/>
    <dgm:cxn modelId="{9A144CA3-37AC-AA4F-8D6F-2E82E35E49C1}" type="presOf" srcId="{FDD0E927-F18C-FF43-8DC3-C6C41721720B}" destId="{3660F995-DD33-3A4D-9DBE-81AD153A6913}" srcOrd="0" destOrd="0" presId="urn:microsoft.com/office/officeart/2008/layout/VerticalCurvedList"/>
    <dgm:cxn modelId="{211C1C1A-B1C5-8B48-9822-32088305C1BE}" type="presParOf" srcId="{93D8A6C2-AAFE-A943-A702-A06D2BDE32A2}" destId="{AC937D97-658E-D044-942B-73B28E292855}" srcOrd="0" destOrd="0" presId="urn:microsoft.com/office/officeart/2008/layout/VerticalCurvedList"/>
    <dgm:cxn modelId="{B97DBA8C-232B-164A-9F78-4CD980EA6CE0}" type="presParOf" srcId="{AC937D97-658E-D044-942B-73B28E292855}" destId="{DFAA8D6D-24E7-124F-B0A6-6529EEDC1959}" srcOrd="0" destOrd="0" presId="urn:microsoft.com/office/officeart/2008/layout/VerticalCurvedList"/>
    <dgm:cxn modelId="{3A8075B0-00DB-4049-9580-5FA85D5A6673}" type="presParOf" srcId="{DFAA8D6D-24E7-124F-B0A6-6529EEDC1959}" destId="{9FD0E88F-4E20-F84C-8ABF-CCBE236FB4FB}" srcOrd="0" destOrd="0" presId="urn:microsoft.com/office/officeart/2008/layout/VerticalCurvedList"/>
    <dgm:cxn modelId="{2D3FC1E7-3CB8-2D4F-A666-E6125EF6C269}" type="presParOf" srcId="{DFAA8D6D-24E7-124F-B0A6-6529EEDC1959}" destId="{FA69B8F0-A947-6040-9D72-B0BD785FDC28}" srcOrd="1" destOrd="0" presId="urn:microsoft.com/office/officeart/2008/layout/VerticalCurvedList"/>
    <dgm:cxn modelId="{D89540BB-CC0B-EE4D-882B-CC93D55B7BFB}" type="presParOf" srcId="{DFAA8D6D-24E7-124F-B0A6-6529EEDC1959}" destId="{7A2B100E-8DF1-3542-8A04-0595A0B2A364}" srcOrd="2" destOrd="0" presId="urn:microsoft.com/office/officeart/2008/layout/VerticalCurvedList"/>
    <dgm:cxn modelId="{9FF267F5-0FF7-CF48-A725-DFDDF7325F9A}" type="presParOf" srcId="{DFAA8D6D-24E7-124F-B0A6-6529EEDC1959}" destId="{27B9C496-6522-344D-9223-163983695C98}" srcOrd="3" destOrd="0" presId="urn:microsoft.com/office/officeart/2008/layout/VerticalCurvedList"/>
    <dgm:cxn modelId="{5CA99A91-C7C6-3440-9887-9A049F369E74}" type="presParOf" srcId="{AC937D97-658E-D044-942B-73B28E292855}" destId="{78B4117D-2D08-7D43-92D2-0C2C172538C3}" srcOrd="1" destOrd="0" presId="urn:microsoft.com/office/officeart/2008/layout/VerticalCurvedList"/>
    <dgm:cxn modelId="{C6726B41-B3B6-1F4D-B20D-D0B4210D80D3}" type="presParOf" srcId="{AC937D97-658E-D044-942B-73B28E292855}" destId="{F237FD57-A11E-B346-BC50-4A89CB39882D}" srcOrd="2" destOrd="0" presId="urn:microsoft.com/office/officeart/2008/layout/VerticalCurvedList"/>
    <dgm:cxn modelId="{E4707A87-222E-1F43-B542-02869F93353C}" type="presParOf" srcId="{F237FD57-A11E-B346-BC50-4A89CB39882D}" destId="{509F8D95-AC44-B246-8D19-7ED65D1F5BEB}" srcOrd="0" destOrd="0" presId="urn:microsoft.com/office/officeart/2008/layout/VerticalCurvedList"/>
    <dgm:cxn modelId="{C7D9E1F6-6CA6-2149-AB88-EBE4EFB94C81}" type="presParOf" srcId="{AC937D97-658E-D044-942B-73B28E292855}" destId="{A83D5434-90C7-F445-963D-41491986C1FE}" srcOrd="3" destOrd="0" presId="urn:microsoft.com/office/officeart/2008/layout/VerticalCurvedList"/>
    <dgm:cxn modelId="{EC2AFCD8-14A2-9342-8391-A40779FDBD18}" type="presParOf" srcId="{AC937D97-658E-D044-942B-73B28E292855}" destId="{7F07616F-EA27-0A48-9148-1AED721EC98B}" srcOrd="4" destOrd="0" presId="urn:microsoft.com/office/officeart/2008/layout/VerticalCurvedList"/>
    <dgm:cxn modelId="{0A88D633-8646-214C-903D-0224673C6567}" type="presParOf" srcId="{7F07616F-EA27-0A48-9148-1AED721EC98B}" destId="{78ED0D0D-8A50-E040-AC11-FE276FD42E02}" srcOrd="0" destOrd="0" presId="urn:microsoft.com/office/officeart/2008/layout/VerticalCurvedList"/>
    <dgm:cxn modelId="{E2D67912-8A55-1E48-87EB-DD8FE14B1880}" type="presParOf" srcId="{AC937D97-658E-D044-942B-73B28E292855}" destId="{6C50D518-958D-0E4B-BE82-F91DE27CD7B2}" srcOrd="5" destOrd="0" presId="urn:microsoft.com/office/officeart/2008/layout/VerticalCurvedList"/>
    <dgm:cxn modelId="{E966F5E1-CEB4-894D-BA01-EF0DCC4395AD}" type="presParOf" srcId="{AC937D97-658E-D044-942B-73B28E292855}" destId="{DC456775-2404-B94E-AE1E-63BF385EB3BD}" srcOrd="6" destOrd="0" presId="urn:microsoft.com/office/officeart/2008/layout/VerticalCurvedList"/>
    <dgm:cxn modelId="{4A4FAEEA-0792-874D-B4A9-C732A43F2099}" type="presParOf" srcId="{DC456775-2404-B94E-AE1E-63BF385EB3BD}" destId="{F5CF9878-6EA4-994C-9BF6-1101B4C7DB33}" srcOrd="0" destOrd="0" presId="urn:microsoft.com/office/officeart/2008/layout/VerticalCurvedList"/>
    <dgm:cxn modelId="{78E5AD86-6AE0-5548-B5DB-47653844FC89}" type="presParOf" srcId="{AC937D97-658E-D044-942B-73B28E292855}" destId="{3660F995-DD33-3A4D-9DBE-81AD153A6913}" srcOrd="7" destOrd="0" presId="urn:microsoft.com/office/officeart/2008/layout/VerticalCurvedList"/>
    <dgm:cxn modelId="{35A47D95-BCAA-F04B-BB39-5AECC6050A27}" type="presParOf" srcId="{AC937D97-658E-D044-942B-73B28E292855}" destId="{9B34E316-F244-114A-B756-B952F248659C}" srcOrd="8" destOrd="0" presId="urn:microsoft.com/office/officeart/2008/layout/VerticalCurvedList"/>
    <dgm:cxn modelId="{43ADBEAC-3895-E34A-BE30-ADF291C9152F}" type="presParOf" srcId="{9B34E316-F244-114A-B756-B952F248659C}" destId="{3D320AF4-3FF0-6646-8A5D-08F38FC7EA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287944-C240-1E4F-9A2A-CE4C4447E28C}" type="doc">
      <dgm:prSet loTypeId="urn:microsoft.com/office/officeart/2008/layout/VerticalCurvedList" loCatId="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9D92C1D-BA7B-C747-A9E7-819B59D32203}">
      <dgm:prSet phldrT="[Text]"/>
      <dgm:spPr/>
      <dgm:t>
        <a:bodyPr/>
        <a:lstStyle/>
        <a:p>
          <a:pPr algn="just"/>
          <a:r>
            <a:rPr lang="tr-TR" b="1" dirty="0">
              <a:solidFill>
                <a:srgbClr val="FF0000"/>
              </a:solidFill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Afet bölgesine gidecek araçlara geçiş üstünlüğünü sağlamak için logo vb. işaretlemeleri yapmak,</a:t>
          </a:r>
          <a:endParaRPr lang="en-US" b="1" dirty="0">
            <a:solidFill>
              <a:srgbClr val="FF0000"/>
            </a:solidFill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A136229-AC78-0A42-93EF-BAFA86220C9B}" type="parTrans" cxnId="{42780C5A-85A1-6D44-A046-F4E84F48AA4F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5618686-51DB-5A4A-AE96-0C062D9137C6}" type="sibTrans" cxnId="{42780C5A-85A1-6D44-A046-F4E84F48AA4F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D0E927-F18C-FF43-8DC3-C6C41721720B}">
      <dgm:prSet phldrT="[Text]"/>
      <dgm:spPr/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Tahliye edilenlerin nakliye işlemlerini yapmak,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80BB1EF-590B-A349-916A-3F3325F7B988}" type="parTrans" cxnId="{04C08C50-8CB0-8047-843F-804493BEDEC9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01B088B-091C-F746-B7A5-3572E11EC256}" type="sibTrans" cxnId="{04C08C50-8CB0-8047-843F-804493BEDEC9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E78C867-71AC-6045-8A34-1F7D38AF5D09}">
      <dgm:prSet/>
      <dgm:spPr/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Kültür  varlıklarının nakliyesini sağlamak,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2E9B3CE-90F8-D946-8F50-B4C6746AEFAF}" type="parTrans" cxnId="{EB068443-FA72-9F45-B669-B24E6BC945D2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8CD57C-FDEF-C541-866E-4C32891AC6F2}" type="sibTrans" cxnId="{EB068443-FA72-9F45-B669-B24E6BC945D2}">
      <dgm:prSet/>
      <dgm:spPr/>
      <dgm:t>
        <a:bodyPr/>
        <a:lstStyle/>
        <a:p>
          <a:pPr algn="just"/>
          <a:endParaRPr lang="en-US" b="1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538CA43-CDD2-4251-BA87-50288DB37445}">
      <dgm:prSet phldrT="[Text]"/>
      <dgm:spPr/>
      <dgm:t>
        <a:bodyPr/>
        <a:lstStyle/>
        <a:p>
          <a:pPr algn="just"/>
          <a:r>
            <a:rPr lang="tr-TR" b="1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İş makinelerinin operasyon alanına naklini sağlamak,</a:t>
          </a:r>
          <a:endParaRPr lang="en-US" b="1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D90004-D833-4FBF-99BA-EFA850CC113A}" type="parTrans" cxnId="{BC88A5FF-12A3-453B-A02A-4C07ACB61F1B}">
      <dgm:prSet/>
      <dgm:spPr/>
      <dgm:t>
        <a:bodyPr/>
        <a:lstStyle/>
        <a:p>
          <a:pPr algn="just"/>
          <a:endParaRPr lang="tr-TR">
            <a:latin typeface="Candara" panose="020E0502030303020204" pitchFamily="34" charset="0"/>
          </a:endParaRPr>
        </a:p>
      </dgm:t>
    </dgm:pt>
    <dgm:pt modelId="{6E44FB89-B16E-45CC-9C3D-2E4EC803B9AC}" type="sibTrans" cxnId="{BC88A5FF-12A3-453B-A02A-4C07ACB61F1B}">
      <dgm:prSet/>
      <dgm:spPr/>
      <dgm:t>
        <a:bodyPr/>
        <a:lstStyle/>
        <a:p>
          <a:pPr algn="just"/>
          <a:endParaRPr lang="tr-TR">
            <a:latin typeface="Candara" panose="020E0502030303020204" pitchFamily="34" charset="0"/>
          </a:endParaRPr>
        </a:p>
      </dgm:t>
    </dgm:pt>
    <dgm:pt modelId="{93D8A6C2-AAFE-A943-A702-A06D2BDE32A2}" type="pres">
      <dgm:prSet presAssocID="{58287944-C240-1E4F-9A2A-CE4C4447E28C}" presName="Name0" presStyleCnt="0">
        <dgm:presLayoutVars>
          <dgm:chMax val="7"/>
          <dgm:chPref val="7"/>
          <dgm:dir/>
        </dgm:presLayoutVars>
      </dgm:prSet>
      <dgm:spPr/>
    </dgm:pt>
    <dgm:pt modelId="{AC937D97-658E-D044-942B-73B28E292855}" type="pres">
      <dgm:prSet presAssocID="{58287944-C240-1E4F-9A2A-CE4C4447E28C}" presName="Name1" presStyleCnt="0"/>
      <dgm:spPr/>
    </dgm:pt>
    <dgm:pt modelId="{DFAA8D6D-24E7-124F-B0A6-6529EEDC1959}" type="pres">
      <dgm:prSet presAssocID="{58287944-C240-1E4F-9A2A-CE4C4447E28C}" presName="cycle" presStyleCnt="0"/>
      <dgm:spPr/>
    </dgm:pt>
    <dgm:pt modelId="{9FD0E88F-4E20-F84C-8ABF-CCBE236FB4FB}" type="pres">
      <dgm:prSet presAssocID="{58287944-C240-1E4F-9A2A-CE4C4447E28C}" presName="srcNode" presStyleLbl="node1" presStyleIdx="0" presStyleCnt="4"/>
      <dgm:spPr/>
    </dgm:pt>
    <dgm:pt modelId="{FA69B8F0-A947-6040-9D72-B0BD785FDC28}" type="pres">
      <dgm:prSet presAssocID="{58287944-C240-1E4F-9A2A-CE4C4447E28C}" presName="conn" presStyleLbl="parChTrans1D2" presStyleIdx="0" presStyleCnt="1"/>
      <dgm:spPr/>
    </dgm:pt>
    <dgm:pt modelId="{7A2B100E-8DF1-3542-8A04-0595A0B2A364}" type="pres">
      <dgm:prSet presAssocID="{58287944-C240-1E4F-9A2A-CE4C4447E28C}" presName="extraNode" presStyleLbl="node1" presStyleIdx="0" presStyleCnt="4"/>
      <dgm:spPr/>
    </dgm:pt>
    <dgm:pt modelId="{27B9C496-6522-344D-9223-163983695C98}" type="pres">
      <dgm:prSet presAssocID="{58287944-C240-1E4F-9A2A-CE4C4447E28C}" presName="dstNode" presStyleLbl="node1" presStyleIdx="0" presStyleCnt="4"/>
      <dgm:spPr/>
    </dgm:pt>
    <dgm:pt modelId="{78B4117D-2D08-7D43-92D2-0C2C172538C3}" type="pres">
      <dgm:prSet presAssocID="{B9D92C1D-BA7B-C747-A9E7-819B59D32203}" presName="text_1" presStyleLbl="node1" presStyleIdx="0" presStyleCnt="4">
        <dgm:presLayoutVars>
          <dgm:bulletEnabled val="1"/>
        </dgm:presLayoutVars>
      </dgm:prSet>
      <dgm:spPr/>
    </dgm:pt>
    <dgm:pt modelId="{F237FD57-A11E-B346-BC50-4A89CB39882D}" type="pres">
      <dgm:prSet presAssocID="{B9D92C1D-BA7B-C747-A9E7-819B59D32203}" presName="accent_1" presStyleCnt="0"/>
      <dgm:spPr/>
    </dgm:pt>
    <dgm:pt modelId="{509F8D95-AC44-B246-8D19-7ED65D1F5BEB}" type="pres">
      <dgm:prSet presAssocID="{B9D92C1D-BA7B-C747-A9E7-819B59D32203}" presName="accentRepeatNode" presStyleLbl="solidFgAcc1" presStyleIdx="0" presStyleCnt="4"/>
      <dgm:spPr/>
    </dgm:pt>
    <dgm:pt modelId="{C532DF65-E05A-4F25-AF2E-796722F8F7A4}" type="pres">
      <dgm:prSet presAssocID="{8E78C867-71AC-6045-8A34-1F7D38AF5D09}" presName="text_2" presStyleLbl="node1" presStyleIdx="1" presStyleCnt="4">
        <dgm:presLayoutVars>
          <dgm:bulletEnabled val="1"/>
        </dgm:presLayoutVars>
      </dgm:prSet>
      <dgm:spPr/>
    </dgm:pt>
    <dgm:pt modelId="{F6A38CAD-2D48-415A-9581-76DC8AFAB4FE}" type="pres">
      <dgm:prSet presAssocID="{8E78C867-71AC-6045-8A34-1F7D38AF5D09}" presName="accent_2" presStyleCnt="0"/>
      <dgm:spPr/>
    </dgm:pt>
    <dgm:pt modelId="{F5CF9878-6EA4-994C-9BF6-1101B4C7DB33}" type="pres">
      <dgm:prSet presAssocID="{8E78C867-71AC-6045-8A34-1F7D38AF5D09}" presName="accentRepeatNode" presStyleLbl="solidFgAcc1" presStyleIdx="1" presStyleCnt="4"/>
      <dgm:spPr/>
    </dgm:pt>
    <dgm:pt modelId="{96F353BB-D34B-46E6-AA8C-5F765F01188D}" type="pres">
      <dgm:prSet presAssocID="{FDD0E927-F18C-FF43-8DC3-C6C41721720B}" presName="text_3" presStyleLbl="node1" presStyleIdx="2" presStyleCnt="4">
        <dgm:presLayoutVars>
          <dgm:bulletEnabled val="1"/>
        </dgm:presLayoutVars>
      </dgm:prSet>
      <dgm:spPr/>
    </dgm:pt>
    <dgm:pt modelId="{599C6B39-9F23-4C0F-9870-330D6652B43E}" type="pres">
      <dgm:prSet presAssocID="{FDD0E927-F18C-FF43-8DC3-C6C41721720B}" presName="accent_3" presStyleCnt="0"/>
      <dgm:spPr/>
    </dgm:pt>
    <dgm:pt modelId="{3D320AF4-3FF0-6646-8A5D-08F38FC7EAD0}" type="pres">
      <dgm:prSet presAssocID="{FDD0E927-F18C-FF43-8DC3-C6C41721720B}" presName="accentRepeatNode" presStyleLbl="solidFgAcc1" presStyleIdx="2" presStyleCnt="4"/>
      <dgm:spPr/>
    </dgm:pt>
    <dgm:pt modelId="{DB4D8F09-6F12-491B-82FF-17CDFBB3172D}" type="pres">
      <dgm:prSet presAssocID="{B538CA43-CDD2-4251-BA87-50288DB37445}" presName="text_4" presStyleLbl="node1" presStyleIdx="3" presStyleCnt="4">
        <dgm:presLayoutVars>
          <dgm:bulletEnabled val="1"/>
        </dgm:presLayoutVars>
      </dgm:prSet>
      <dgm:spPr/>
    </dgm:pt>
    <dgm:pt modelId="{9E1D518A-250F-44A9-930F-8C0AEE99C5F8}" type="pres">
      <dgm:prSet presAssocID="{B538CA43-CDD2-4251-BA87-50288DB37445}" presName="accent_4" presStyleCnt="0"/>
      <dgm:spPr/>
    </dgm:pt>
    <dgm:pt modelId="{3DC5F38B-8D06-4499-9A12-F33D10EF5A5F}" type="pres">
      <dgm:prSet presAssocID="{B538CA43-CDD2-4251-BA87-50288DB37445}" presName="accentRepeatNode" presStyleLbl="solidFgAcc1" presStyleIdx="3" presStyleCnt="4"/>
      <dgm:spPr/>
    </dgm:pt>
  </dgm:ptLst>
  <dgm:cxnLst>
    <dgm:cxn modelId="{2DEE6D09-D4BF-4740-B161-9FC60CEDDD67}" type="presOf" srcId="{8E78C867-71AC-6045-8A34-1F7D38AF5D09}" destId="{C532DF65-E05A-4F25-AF2E-796722F8F7A4}" srcOrd="0" destOrd="0" presId="urn:microsoft.com/office/officeart/2008/layout/VerticalCurvedList"/>
    <dgm:cxn modelId="{EB068443-FA72-9F45-B669-B24E6BC945D2}" srcId="{58287944-C240-1E4F-9A2A-CE4C4447E28C}" destId="{8E78C867-71AC-6045-8A34-1F7D38AF5D09}" srcOrd="1" destOrd="0" parTransId="{12E9B3CE-90F8-D946-8F50-B4C6746AEFAF}" sibTransId="{BA8CD57C-FDEF-C541-866E-4C32891AC6F2}"/>
    <dgm:cxn modelId="{04C08C50-8CB0-8047-843F-804493BEDEC9}" srcId="{58287944-C240-1E4F-9A2A-CE4C4447E28C}" destId="{FDD0E927-F18C-FF43-8DC3-C6C41721720B}" srcOrd="2" destOrd="0" parTransId="{180BB1EF-590B-A349-916A-3F3325F7B988}" sibTransId="{201B088B-091C-F746-B7A5-3572E11EC256}"/>
    <dgm:cxn modelId="{42780C5A-85A1-6D44-A046-F4E84F48AA4F}" srcId="{58287944-C240-1E4F-9A2A-CE4C4447E28C}" destId="{B9D92C1D-BA7B-C747-A9E7-819B59D32203}" srcOrd="0" destOrd="0" parTransId="{5A136229-AC78-0A42-93EF-BAFA86220C9B}" sibTransId="{D5618686-51DB-5A4A-AE96-0C062D9137C6}"/>
    <dgm:cxn modelId="{B33E9F9F-6945-6040-9256-C78FD89BB1B7}" type="presOf" srcId="{D5618686-51DB-5A4A-AE96-0C062D9137C6}" destId="{FA69B8F0-A947-6040-9D72-B0BD785FDC28}" srcOrd="0" destOrd="0" presId="urn:microsoft.com/office/officeart/2008/layout/VerticalCurvedList"/>
    <dgm:cxn modelId="{61E254C9-031D-384A-9ABB-7B13D999D4D9}" type="presOf" srcId="{FDD0E927-F18C-FF43-8DC3-C6C41721720B}" destId="{96F353BB-D34B-46E6-AA8C-5F765F01188D}" srcOrd="0" destOrd="0" presId="urn:microsoft.com/office/officeart/2008/layout/VerticalCurvedList"/>
    <dgm:cxn modelId="{089E7ED2-9927-4D45-9459-76B1B82861DA}" type="presOf" srcId="{B538CA43-CDD2-4251-BA87-50288DB37445}" destId="{DB4D8F09-6F12-491B-82FF-17CDFBB3172D}" srcOrd="0" destOrd="0" presId="urn:microsoft.com/office/officeart/2008/layout/VerticalCurvedList"/>
    <dgm:cxn modelId="{BFA58CFA-59DE-8B41-834B-704EC008BF82}" type="presOf" srcId="{58287944-C240-1E4F-9A2A-CE4C4447E28C}" destId="{93D8A6C2-AAFE-A943-A702-A06D2BDE32A2}" srcOrd="0" destOrd="0" presId="urn:microsoft.com/office/officeart/2008/layout/VerticalCurvedList"/>
    <dgm:cxn modelId="{416B13FB-4C7C-FE43-8580-37EFF4C849EF}" type="presOf" srcId="{B9D92C1D-BA7B-C747-A9E7-819B59D32203}" destId="{78B4117D-2D08-7D43-92D2-0C2C172538C3}" srcOrd="0" destOrd="0" presId="urn:microsoft.com/office/officeart/2008/layout/VerticalCurvedList"/>
    <dgm:cxn modelId="{BC88A5FF-12A3-453B-A02A-4C07ACB61F1B}" srcId="{58287944-C240-1E4F-9A2A-CE4C4447E28C}" destId="{B538CA43-CDD2-4251-BA87-50288DB37445}" srcOrd="3" destOrd="0" parTransId="{B1D90004-D833-4FBF-99BA-EFA850CC113A}" sibTransId="{6E44FB89-B16E-45CC-9C3D-2E4EC803B9AC}"/>
    <dgm:cxn modelId="{73966567-BA52-9B44-87BB-38DFAEC7DA38}" type="presParOf" srcId="{93D8A6C2-AAFE-A943-A702-A06D2BDE32A2}" destId="{AC937D97-658E-D044-942B-73B28E292855}" srcOrd="0" destOrd="0" presId="urn:microsoft.com/office/officeart/2008/layout/VerticalCurvedList"/>
    <dgm:cxn modelId="{3F0AC865-3ABC-4441-B2B7-4FD7DD97FEB6}" type="presParOf" srcId="{AC937D97-658E-D044-942B-73B28E292855}" destId="{DFAA8D6D-24E7-124F-B0A6-6529EEDC1959}" srcOrd="0" destOrd="0" presId="urn:microsoft.com/office/officeart/2008/layout/VerticalCurvedList"/>
    <dgm:cxn modelId="{F33EEF09-AAB3-3747-8A42-9E1273D92C6A}" type="presParOf" srcId="{DFAA8D6D-24E7-124F-B0A6-6529EEDC1959}" destId="{9FD0E88F-4E20-F84C-8ABF-CCBE236FB4FB}" srcOrd="0" destOrd="0" presId="urn:microsoft.com/office/officeart/2008/layout/VerticalCurvedList"/>
    <dgm:cxn modelId="{B8DA3F2C-C1F3-9D4D-878F-73AD9511D607}" type="presParOf" srcId="{DFAA8D6D-24E7-124F-B0A6-6529EEDC1959}" destId="{FA69B8F0-A947-6040-9D72-B0BD785FDC28}" srcOrd="1" destOrd="0" presId="urn:microsoft.com/office/officeart/2008/layout/VerticalCurvedList"/>
    <dgm:cxn modelId="{A7561243-6287-BE41-A822-933B3CFD255E}" type="presParOf" srcId="{DFAA8D6D-24E7-124F-B0A6-6529EEDC1959}" destId="{7A2B100E-8DF1-3542-8A04-0595A0B2A364}" srcOrd="2" destOrd="0" presId="urn:microsoft.com/office/officeart/2008/layout/VerticalCurvedList"/>
    <dgm:cxn modelId="{A430B22C-52A6-E344-816C-043969C1ECA6}" type="presParOf" srcId="{DFAA8D6D-24E7-124F-B0A6-6529EEDC1959}" destId="{27B9C496-6522-344D-9223-163983695C98}" srcOrd="3" destOrd="0" presId="urn:microsoft.com/office/officeart/2008/layout/VerticalCurvedList"/>
    <dgm:cxn modelId="{6BF004C9-DAF0-C541-A190-2E8BC60AA36D}" type="presParOf" srcId="{AC937D97-658E-D044-942B-73B28E292855}" destId="{78B4117D-2D08-7D43-92D2-0C2C172538C3}" srcOrd="1" destOrd="0" presId="urn:microsoft.com/office/officeart/2008/layout/VerticalCurvedList"/>
    <dgm:cxn modelId="{35E56FCF-EC9F-244A-868D-E1866774F314}" type="presParOf" srcId="{AC937D97-658E-D044-942B-73B28E292855}" destId="{F237FD57-A11E-B346-BC50-4A89CB39882D}" srcOrd="2" destOrd="0" presId="urn:microsoft.com/office/officeart/2008/layout/VerticalCurvedList"/>
    <dgm:cxn modelId="{24C0C555-25FD-6443-8739-5D6E4689892E}" type="presParOf" srcId="{F237FD57-A11E-B346-BC50-4A89CB39882D}" destId="{509F8D95-AC44-B246-8D19-7ED65D1F5BEB}" srcOrd="0" destOrd="0" presId="urn:microsoft.com/office/officeart/2008/layout/VerticalCurvedList"/>
    <dgm:cxn modelId="{A4B0D151-DA58-AA41-8F66-528E8438C4E2}" type="presParOf" srcId="{AC937D97-658E-D044-942B-73B28E292855}" destId="{C532DF65-E05A-4F25-AF2E-796722F8F7A4}" srcOrd="3" destOrd="0" presId="urn:microsoft.com/office/officeart/2008/layout/VerticalCurvedList"/>
    <dgm:cxn modelId="{23200DE8-E8E7-EA44-A631-1DEAA92A2E33}" type="presParOf" srcId="{AC937D97-658E-D044-942B-73B28E292855}" destId="{F6A38CAD-2D48-415A-9581-76DC8AFAB4FE}" srcOrd="4" destOrd="0" presId="urn:microsoft.com/office/officeart/2008/layout/VerticalCurvedList"/>
    <dgm:cxn modelId="{4630022B-6973-8742-8D74-08D2F38F515F}" type="presParOf" srcId="{F6A38CAD-2D48-415A-9581-76DC8AFAB4FE}" destId="{F5CF9878-6EA4-994C-9BF6-1101B4C7DB33}" srcOrd="0" destOrd="0" presId="urn:microsoft.com/office/officeart/2008/layout/VerticalCurvedList"/>
    <dgm:cxn modelId="{724D21F7-02FE-A34D-A0A3-90A05C0CD194}" type="presParOf" srcId="{AC937D97-658E-D044-942B-73B28E292855}" destId="{96F353BB-D34B-46E6-AA8C-5F765F01188D}" srcOrd="5" destOrd="0" presId="urn:microsoft.com/office/officeart/2008/layout/VerticalCurvedList"/>
    <dgm:cxn modelId="{946E0993-F491-B047-A38D-939B7FEF2431}" type="presParOf" srcId="{AC937D97-658E-D044-942B-73B28E292855}" destId="{599C6B39-9F23-4C0F-9870-330D6652B43E}" srcOrd="6" destOrd="0" presId="urn:microsoft.com/office/officeart/2008/layout/VerticalCurvedList"/>
    <dgm:cxn modelId="{327FA719-933E-7747-9762-6F0E1E57AC0B}" type="presParOf" srcId="{599C6B39-9F23-4C0F-9870-330D6652B43E}" destId="{3D320AF4-3FF0-6646-8A5D-08F38FC7EAD0}" srcOrd="0" destOrd="0" presId="urn:microsoft.com/office/officeart/2008/layout/VerticalCurvedList"/>
    <dgm:cxn modelId="{1704993F-0A9F-774A-927C-6FC52182D1F5}" type="presParOf" srcId="{AC937D97-658E-D044-942B-73B28E292855}" destId="{DB4D8F09-6F12-491B-82FF-17CDFBB3172D}" srcOrd="7" destOrd="0" presId="urn:microsoft.com/office/officeart/2008/layout/VerticalCurvedList"/>
    <dgm:cxn modelId="{68B0FB7A-E066-8F4E-8690-E5A1723DEAB6}" type="presParOf" srcId="{AC937D97-658E-D044-942B-73B28E292855}" destId="{9E1D518A-250F-44A9-930F-8C0AEE99C5F8}" srcOrd="8" destOrd="0" presId="urn:microsoft.com/office/officeart/2008/layout/VerticalCurvedList"/>
    <dgm:cxn modelId="{A4BE7A95-E661-9A4A-B0D0-826CA8B7D071}" type="presParOf" srcId="{9E1D518A-250F-44A9-930F-8C0AEE99C5F8}" destId="{3DC5F38B-8D06-4499-9A12-F33D10EF5A5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9B8F0-A947-6040-9D72-B0BD785FDC28}">
      <dsp:nvSpPr>
        <dsp:cNvPr id="0" name=""/>
        <dsp:cNvSpPr/>
      </dsp:nvSpPr>
      <dsp:spPr>
        <a:xfrm>
          <a:off x="-5534027" y="-847266"/>
          <a:ext cx="6589102" cy="6589102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2222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4117D-2D08-7D43-92D2-0C2C172538C3}">
      <dsp:nvSpPr>
        <dsp:cNvPr id="0" name=""/>
        <dsp:cNvSpPr/>
      </dsp:nvSpPr>
      <dsp:spPr>
        <a:xfrm>
          <a:off x="552326" y="376294"/>
          <a:ext cx="10746221" cy="75298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7678" tIns="55880" rIns="55880" bIns="5588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Afet bölgesinde görev alacak öncelikli personelin, araç, gereç ve malzemelerin afet bölgesine nakliyesini sağlamak,</a:t>
          </a:r>
          <a:endParaRPr lang="en-US" sz="22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52326" y="376294"/>
        <a:ext cx="10746221" cy="752980"/>
      </dsp:txXfrm>
    </dsp:sp>
    <dsp:sp modelId="{509F8D95-AC44-B246-8D19-7ED65D1F5BEB}">
      <dsp:nvSpPr>
        <dsp:cNvPr id="0" name=""/>
        <dsp:cNvSpPr/>
      </dsp:nvSpPr>
      <dsp:spPr>
        <a:xfrm>
          <a:off x="81714" y="286181"/>
          <a:ext cx="941225" cy="933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3D5434-90C7-F445-963D-41491986C1FE}">
      <dsp:nvSpPr>
        <dsp:cNvPr id="0" name=""/>
        <dsp:cNvSpPr/>
      </dsp:nvSpPr>
      <dsp:spPr>
        <a:xfrm>
          <a:off x="984028" y="1505961"/>
          <a:ext cx="10314520" cy="75298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-13333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7678" tIns="55880" rIns="55880" bIns="5588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Görevli personelin konuşlanma alanı ile operasyon alanı arasındaki naklini sağlamak,</a:t>
          </a:r>
          <a:endParaRPr lang="en-US" sz="22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84028" y="1505961"/>
        <a:ext cx="10314520" cy="752980"/>
      </dsp:txXfrm>
    </dsp:sp>
    <dsp:sp modelId="{78ED0D0D-8A50-E040-AC11-FE276FD42E02}">
      <dsp:nvSpPr>
        <dsp:cNvPr id="0" name=""/>
        <dsp:cNvSpPr/>
      </dsp:nvSpPr>
      <dsp:spPr>
        <a:xfrm>
          <a:off x="513415" y="1411838"/>
          <a:ext cx="941225" cy="941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50D518-958D-0E4B-BE82-F91DE27CD7B2}">
      <dsp:nvSpPr>
        <dsp:cNvPr id="0" name=""/>
        <dsp:cNvSpPr/>
      </dsp:nvSpPr>
      <dsp:spPr>
        <a:xfrm>
          <a:off x="984028" y="2635628"/>
          <a:ext cx="10314520" cy="75298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-26667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7678" tIns="55880" rIns="55880" bIns="5588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Afetzedelerin acil barınma yerlerine naklini sağlamak,</a:t>
          </a:r>
          <a:endParaRPr lang="en-US" sz="22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84028" y="2635628"/>
        <a:ext cx="10314520" cy="752980"/>
      </dsp:txXfrm>
    </dsp:sp>
    <dsp:sp modelId="{F5CF9878-6EA4-994C-9BF6-1101B4C7DB33}">
      <dsp:nvSpPr>
        <dsp:cNvPr id="0" name=""/>
        <dsp:cNvSpPr/>
      </dsp:nvSpPr>
      <dsp:spPr>
        <a:xfrm>
          <a:off x="513415" y="2541505"/>
          <a:ext cx="941225" cy="941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60F995-DD33-3A4D-9DBE-81AD153A6913}">
      <dsp:nvSpPr>
        <dsp:cNvPr id="0" name=""/>
        <dsp:cNvSpPr/>
      </dsp:nvSpPr>
      <dsp:spPr>
        <a:xfrm>
          <a:off x="552326" y="3765294"/>
          <a:ext cx="10746221" cy="75298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-40000"/>
                <a:shade val="90000"/>
                <a:lumMod val="88000"/>
              </a:schemeClr>
            </a:gs>
          </a:gsLst>
          <a:lin ang="5400000" scaled="0"/>
        </a:gradFill>
        <a:ln>
          <a:solidFill>
            <a:schemeClr val="tx2"/>
          </a:solidFill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7678" tIns="55880" rIns="55880" bIns="5588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Dışarıdan gelen yardım malzemelerinin toplandığı depolardan, yardım dağıtım merkezlerine nakliyesini sağlamak,</a:t>
          </a:r>
          <a:endParaRPr lang="en-US" sz="22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52326" y="3765294"/>
        <a:ext cx="10746221" cy="752980"/>
      </dsp:txXfrm>
    </dsp:sp>
    <dsp:sp modelId="{3D320AF4-3FF0-6646-8A5D-08F38FC7EAD0}">
      <dsp:nvSpPr>
        <dsp:cNvPr id="0" name=""/>
        <dsp:cNvSpPr/>
      </dsp:nvSpPr>
      <dsp:spPr>
        <a:xfrm>
          <a:off x="81714" y="3671172"/>
          <a:ext cx="941225" cy="9412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9B8F0-A947-6040-9D72-B0BD785FDC28}">
      <dsp:nvSpPr>
        <dsp:cNvPr id="0" name=""/>
        <dsp:cNvSpPr/>
      </dsp:nvSpPr>
      <dsp:spPr>
        <a:xfrm>
          <a:off x="-5667948" y="-867625"/>
          <a:ext cx="6748190" cy="6748190"/>
        </a:xfrm>
        <a:prstGeom prst="blockArc">
          <a:avLst>
            <a:gd name="adj1" fmla="val 18900000"/>
            <a:gd name="adj2" fmla="val 2700000"/>
            <a:gd name="adj3" fmla="val 320"/>
          </a:avLst>
        </a:prstGeom>
        <a:noFill/>
        <a:ln w="2222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4117D-2D08-7D43-92D2-0C2C172538C3}">
      <dsp:nvSpPr>
        <dsp:cNvPr id="0" name=""/>
        <dsp:cNvSpPr/>
      </dsp:nvSpPr>
      <dsp:spPr>
        <a:xfrm>
          <a:off x="565466" y="385394"/>
          <a:ext cx="10888144" cy="77119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2132" tIns="58420" rIns="58420" bIns="5842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>
              <a:solidFill>
                <a:srgbClr val="FF0000"/>
              </a:solidFill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Afet bölgesine gidecek araçlara geçiş üstünlüğünü sağlamak için logo vb. işaretlemeleri yapmak,</a:t>
          </a:r>
          <a:endParaRPr lang="en-US" sz="2300" b="1" kern="1200" dirty="0">
            <a:solidFill>
              <a:srgbClr val="FF0000"/>
            </a:solidFill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5466" y="385394"/>
        <a:ext cx="10888144" cy="771190"/>
      </dsp:txXfrm>
    </dsp:sp>
    <dsp:sp modelId="{509F8D95-AC44-B246-8D19-7ED65D1F5BEB}">
      <dsp:nvSpPr>
        <dsp:cNvPr id="0" name=""/>
        <dsp:cNvSpPr/>
      </dsp:nvSpPr>
      <dsp:spPr>
        <a:xfrm>
          <a:off x="83472" y="288995"/>
          <a:ext cx="963988" cy="963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32DF65-E05A-4F25-AF2E-796722F8F7A4}">
      <dsp:nvSpPr>
        <dsp:cNvPr id="0" name=""/>
        <dsp:cNvSpPr/>
      </dsp:nvSpPr>
      <dsp:spPr>
        <a:xfrm>
          <a:off x="1007607" y="1542381"/>
          <a:ext cx="10446003" cy="77119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-13333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2132" tIns="58420" rIns="58420" bIns="5842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Kültür  varlıklarının nakliyesini sağlamak,</a:t>
          </a:r>
          <a:endParaRPr lang="en-US" sz="23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007607" y="1542381"/>
        <a:ext cx="10446003" cy="771190"/>
      </dsp:txXfrm>
    </dsp:sp>
    <dsp:sp modelId="{F5CF9878-6EA4-994C-9BF6-1101B4C7DB33}">
      <dsp:nvSpPr>
        <dsp:cNvPr id="0" name=""/>
        <dsp:cNvSpPr/>
      </dsp:nvSpPr>
      <dsp:spPr>
        <a:xfrm>
          <a:off x="525613" y="1445982"/>
          <a:ext cx="963988" cy="963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F353BB-D34B-46E6-AA8C-5F765F01188D}">
      <dsp:nvSpPr>
        <dsp:cNvPr id="0" name=""/>
        <dsp:cNvSpPr/>
      </dsp:nvSpPr>
      <dsp:spPr>
        <a:xfrm>
          <a:off x="1007607" y="2699367"/>
          <a:ext cx="10446003" cy="77119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-26667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2132" tIns="58420" rIns="58420" bIns="5842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Tahliye edilenlerin nakliye işlemlerini yapmak,</a:t>
          </a:r>
          <a:endParaRPr lang="en-US" sz="23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007607" y="2699367"/>
        <a:ext cx="10446003" cy="771190"/>
      </dsp:txXfrm>
    </dsp:sp>
    <dsp:sp modelId="{3D320AF4-3FF0-6646-8A5D-08F38FC7EAD0}">
      <dsp:nvSpPr>
        <dsp:cNvPr id="0" name=""/>
        <dsp:cNvSpPr/>
      </dsp:nvSpPr>
      <dsp:spPr>
        <a:xfrm>
          <a:off x="525613" y="2602968"/>
          <a:ext cx="963988" cy="963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4D8F09-6F12-491B-82FF-17CDFBB3172D}">
      <dsp:nvSpPr>
        <dsp:cNvPr id="0" name=""/>
        <dsp:cNvSpPr/>
      </dsp:nvSpPr>
      <dsp:spPr>
        <a:xfrm>
          <a:off x="565466" y="3856353"/>
          <a:ext cx="10888144" cy="77119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lumMod val="110000"/>
              </a:schemeClr>
            </a:gs>
            <a:gs pos="84000">
              <a:schemeClr val="accent1">
                <a:alpha val="90000"/>
                <a:hueOff val="0"/>
                <a:satOff val="0"/>
                <a:lumOff val="0"/>
                <a:alphaOff val="-4000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2132" tIns="58420" rIns="58420" bIns="5842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 dirty="0"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rPr>
            <a:t>İş makinelerinin operasyon alanına naklini sağlamak,</a:t>
          </a:r>
          <a:endParaRPr lang="en-US" sz="2300" b="1" kern="1200" dirty="0">
            <a:latin typeface="Candara" panose="020E050203030302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5466" y="3856353"/>
        <a:ext cx="10888144" cy="771190"/>
      </dsp:txXfrm>
    </dsp:sp>
    <dsp:sp modelId="{3DC5F38B-8D06-4499-9A12-F33D10EF5A5F}">
      <dsp:nvSpPr>
        <dsp:cNvPr id="0" name=""/>
        <dsp:cNvSpPr/>
      </dsp:nvSpPr>
      <dsp:spPr>
        <a:xfrm>
          <a:off x="83472" y="3759954"/>
          <a:ext cx="963988" cy="963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7CA72-A346-42A7-8B8C-1E67B243DBE6}" type="datetimeFigureOut">
              <a:rPr lang="tr-TR" smtClean="0"/>
              <a:t>11.07.2024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D2F3F-2DA3-4FEC-86ED-38DFF1A3F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5024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4D071-E37C-4F30-BB29-585D9FFD3CDA}" type="datetimeFigureOut">
              <a:rPr lang="tr-TR" smtClean="0"/>
              <a:t>11.07.2024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82DB7-C140-4AD9-97DB-AC7668F13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5632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1pPr>
    <a:lvl2pPr marL="4572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2pPr>
    <a:lvl3pPr marL="9144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3pPr>
    <a:lvl4pPr marL="13716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4pPr>
    <a:lvl5pPr marL="18288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82DB7-C140-4AD9-97DB-AC7668F13E1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373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818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241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754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652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8135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464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197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189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70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602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5737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986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89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171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806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603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056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131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Deprem kara yolları ve tarım arazilerinin yanı sıra Tarsus-Adana-Gaziantep otoyolunda da hasara yol açtı. Depremde otoyolun Pazarcık bölgesi yakınlarındaki bölümlerinde çatlak, yarık ve çökmeler meydana geldi.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778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909010" y="430669"/>
            <a:ext cx="9840613" cy="1294604"/>
          </a:xfrm>
          <a:prstGeom prst="rect">
            <a:avLst/>
          </a:prstGeom>
          <a:solidFill>
            <a:srgbClr val="E015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010" y="474543"/>
            <a:ext cx="9701798" cy="1206855"/>
          </a:xfrm>
        </p:spPr>
        <p:txBody>
          <a:bodyPr anchor="ctr"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9347201" y="6450770"/>
            <a:ext cx="2844799" cy="365125"/>
          </a:xfrm>
        </p:spPr>
        <p:txBody>
          <a:bodyPr/>
          <a:lstStyle/>
          <a:p>
            <a:fld id="{B1FB4E0A-1756-4A78-B1C9-7B7F912DD1B2}" type="datetime1">
              <a:rPr lang="en-US" smtClean="0"/>
              <a:t>7/11/2024</a:t>
            </a:fld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1192" y="6472408"/>
            <a:ext cx="4905208" cy="3434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826000" y="6454423"/>
            <a:ext cx="540000" cy="365125"/>
          </a:xfr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184"/>
            <a:ext cx="12192000" cy="41311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25053" y="1020431"/>
            <a:ext cx="9649687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rgbClr val="0070C0"/>
                </a:solidFill>
              </a:defRPr>
            </a:lvl1pPr>
          </a:lstStyle>
          <a:p>
            <a:r>
              <a:rPr lang="tr-TR" dirty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5052" y="2495445"/>
            <a:ext cx="964968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1" cap="none" baseline="0">
                <a:solidFill>
                  <a:srgbClr val="C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6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9010" y="500404"/>
            <a:ext cx="9701797" cy="1189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47201" y="645077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Palatino Linotype" panose="02040502050505030304" pitchFamily="18" charset="0"/>
              </a:defRPr>
            </a:lvl1pPr>
          </a:lstStyle>
          <a:p>
            <a:fld id="{EE1FB5C2-89F6-4828-BA1E-118D7F280AC0}" type="datetime1">
              <a:rPr lang="en-US" smtClean="0"/>
              <a:t>7/11/2024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72408"/>
            <a:ext cx="4905208" cy="343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Palatino Linotype" panose="0204050205050503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000" y="6454423"/>
            <a:ext cx="540000" cy="365125"/>
          </a:xfrm>
          <a:prstGeom prst="rect">
            <a:avLst/>
          </a:prstGeom>
          <a:solidFill>
            <a:srgbClr val="E0151E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none"/>
        </p:style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bg1"/>
                </a:solidFill>
                <a:latin typeface="Palatino Linotype" panose="02040502050505030304" pitchFamily="18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252480"/>
            <a:ext cx="3703320" cy="94997"/>
          </a:xfrm>
          <a:prstGeom prst="rect">
            <a:avLst/>
          </a:prstGeom>
          <a:solidFill>
            <a:srgbClr val="E015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248923"/>
            <a:ext cx="3703320" cy="98554"/>
          </a:xfrm>
          <a:prstGeom prst="rect">
            <a:avLst/>
          </a:prstGeom>
          <a:solidFill>
            <a:srgbClr val="888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252480"/>
            <a:ext cx="3703320" cy="9144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3" y="488512"/>
            <a:ext cx="1215523" cy="12128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none" baseline="0">
          <a:solidFill>
            <a:schemeClr val="bg1"/>
          </a:solidFill>
          <a:latin typeface="Palatino Linotype" panose="02040502050505030304" pitchFamily="18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22.emf"/><Relationship Id="rId4" Type="http://schemas.openxmlformats.org/officeDocument/2006/relationships/package" Target="../embeddings/Microsoft_PowerPoint_Slide.sld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6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.jpeg"/><Relationship Id="rId3" Type="http://schemas.openxmlformats.org/officeDocument/2006/relationships/image" Target="../media/image38.jpeg"/><Relationship Id="rId7" Type="http://schemas.openxmlformats.org/officeDocument/2006/relationships/image" Target="http://www.tcdd.gov.tr/tcdd.JPG" TargetMode="External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11" Type="http://schemas.openxmlformats.org/officeDocument/2006/relationships/image" Target="../media/image45.png"/><Relationship Id="rId5" Type="http://schemas.openxmlformats.org/officeDocument/2006/relationships/image" Target="../media/image40.jpeg"/><Relationship Id="rId15" Type="http://schemas.openxmlformats.org/officeDocument/2006/relationships/image" Target="../media/image48.jpg"/><Relationship Id="rId10" Type="http://schemas.openxmlformats.org/officeDocument/2006/relationships/image" Target="../media/image44.jpeg"/><Relationship Id="rId4" Type="http://schemas.openxmlformats.org/officeDocument/2006/relationships/image" Target="../media/image39.jpeg"/><Relationship Id="rId9" Type="http://schemas.openxmlformats.org/officeDocument/2006/relationships/image" Target="../media/image43.png"/><Relationship Id="rId14" Type="http://schemas.openxmlformats.org/officeDocument/2006/relationships/image" Target="../media/image4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25053" y="615465"/>
            <a:ext cx="9649687" cy="1341059"/>
          </a:xfrm>
        </p:spPr>
        <p:txBody>
          <a:bodyPr>
            <a:noAutofit/>
          </a:bodyPr>
          <a:lstStyle/>
          <a:p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br>
              <a:rPr lang="tr-TR" b="1" dirty="0"/>
            </a:br>
            <a:r>
              <a:rPr lang="tr-TR" b="1" dirty="0"/>
              <a:t>Ulaştırma ve Altyapı Bakanlığı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5490706" y="6232232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06.12.2023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259304" y="2883870"/>
            <a:ext cx="9649687" cy="89681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none" baseline="0">
                <a:solidFill>
                  <a:srgbClr val="0070C0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br>
              <a:rPr lang="tr-TR" b="1" dirty="0">
                <a:solidFill>
                  <a:srgbClr val="E10C15"/>
                </a:solidFill>
              </a:rPr>
            </a:br>
            <a:r>
              <a:rPr lang="tr-TR" b="1" dirty="0">
                <a:solidFill>
                  <a:srgbClr val="E10C15"/>
                </a:solidFill>
              </a:rPr>
              <a:t>Afet Nakliye Grubu </a:t>
            </a:r>
          </a:p>
        </p:txBody>
      </p:sp>
      <p:pic>
        <p:nvPicPr>
          <p:cNvPr id="4098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75" y="629723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461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Depremleri</a:t>
            </a:r>
          </a:p>
        </p:txBody>
      </p:sp>
      <p:pic>
        <p:nvPicPr>
          <p:cNvPr id="14340" name="Picture 4" descr="Hatay Havalimanı onarımı sürüyor - Kent Haber Ajan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400" y="4416713"/>
            <a:ext cx="4737272" cy="229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0" name="Picture 2" descr="Deprem bölgesinde yol durumu: 3 ile araç girişi durduruld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400" y="2009953"/>
            <a:ext cx="4721824" cy="223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590200" y="1841779"/>
            <a:ext cx="56303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</a:rPr>
              <a:t>Trafik yoğunluğu (</a:t>
            </a:r>
            <a:r>
              <a:rPr lang="tr-TR" sz="2400" b="1" dirty="0" err="1">
                <a:solidFill>
                  <a:srgbClr val="FF0000"/>
                </a:solidFill>
              </a:rPr>
              <a:t>önceliklendirme</a:t>
            </a:r>
            <a:r>
              <a:rPr lang="tr-TR" sz="24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4972" y="241333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2000" b="1" dirty="0">
                <a:latin typeface="Candara" panose="020E0502030303020204" pitchFamily="34" charset="0"/>
              </a:rPr>
              <a:t>Dördüncüsü, afet bölgesinde bulunan yakınlarına ulaşmak veya yardım malzemesi ulaştırmak isteyen vatandaşların oluşturduğu trafik yoğunluğundan kaynaklanan nedenlerle sağlık, arama/kurtarma, haberleşme gibi öncelikli grupların deprem sahalarına ulaştırılmasında sıkıntılar yaşanmıştır. </a:t>
            </a:r>
          </a:p>
          <a:p>
            <a:endParaRPr lang="tr-TR" sz="2000" b="1" dirty="0">
              <a:latin typeface="Candara" panose="020E0502030303020204" pitchFamily="34" charset="0"/>
            </a:endParaRPr>
          </a:p>
          <a:p>
            <a:pPr algn="just"/>
            <a:r>
              <a:rPr lang="tr-TR" sz="2000" b="1" dirty="0">
                <a:latin typeface="Candara" panose="020E0502030303020204" pitchFamily="34" charset="0"/>
              </a:rPr>
              <a:t>Vatandaşların zorunlu kalmadıkça araç kullanmamaları, yolları açık bulundurmaları konusunda bilgilendirme yapılması önem arz etmektedir.</a:t>
            </a:r>
          </a:p>
        </p:txBody>
      </p:sp>
    </p:spTree>
    <p:extLst>
      <p:ext uri="{BB962C8B-B14F-4D97-AF65-F5344CB8AC3E}">
        <p14:creationId xmlns:p14="http://schemas.microsoft.com/office/powerpoint/2010/main" val="73034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depremleri…</a:t>
            </a:r>
          </a:p>
        </p:txBody>
      </p:sp>
      <p:graphicFrame>
        <p:nvGraphicFramePr>
          <p:cNvPr id="3" name="Nesne 2">
            <a:extLst>
              <a:ext uri="{FF2B5EF4-FFF2-40B4-BE49-F238E27FC236}">
                <a16:creationId xmlns:a16="http://schemas.microsoft.com/office/drawing/2014/main" id="{1A8D6EDE-B80C-4F5F-BFBD-2846E420EA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378269"/>
              </p:ext>
            </p:extLst>
          </p:nvPr>
        </p:nvGraphicFramePr>
        <p:xfrm>
          <a:off x="1250831" y="2294066"/>
          <a:ext cx="9946256" cy="324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0" name="Slide" r:id="rId4" imgW="4652769" imgH="3221730" progId="PowerPoint.Slide.12">
                  <p:embed/>
                </p:oleObj>
              </mc:Choice>
              <mc:Fallback>
                <p:oleObj name="Slide" r:id="rId4" imgW="4652769" imgH="3221730" progId="PowerPoint.Slide.12">
                  <p:embed/>
                  <p:pic>
                    <p:nvPicPr>
                      <p:cNvPr id="3" name="Nesne 2">
                        <a:extLst>
                          <a:ext uri="{FF2B5EF4-FFF2-40B4-BE49-F238E27FC236}">
                            <a16:creationId xmlns:a16="http://schemas.microsoft.com/office/drawing/2014/main" id="{1A8D6EDE-B80C-4F5F-BFBD-2846E420EA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0831" y="2294066"/>
                        <a:ext cx="9946256" cy="3244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463AF0A9-512D-4EDF-8D5A-841EAC6EA629}"/>
              </a:ext>
            </a:extLst>
          </p:cNvPr>
          <p:cNvSpPr/>
          <p:nvPr/>
        </p:nvSpPr>
        <p:spPr>
          <a:xfrm>
            <a:off x="876692" y="5699655"/>
            <a:ext cx="10803473" cy="8909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000" b="1" dirty="0">
                <a:latin typeface="Candara" panose="020E0502030303020204" pitchFamily="34" charset="0"/>
              </a:rPr>
              <a:t>Beşincisi, Bakanlığımız Taşra Teşkilatının Bölge Müdürlükleri şeklinde yapılanması nedeniyle afet bölgesine görevlendirilen saha destek ekiplerinin intikalinde gecikmeler yaşanmıştır.</a:t>
            </a:r>
          </a:p>
        </p:txBody>
      </p:sp>
      <p:pic>
        <p:nvPicPr>
          <p:cNvPr id="6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9209" y="1738260"/>
            <a:ext cx="261885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</a:rPr>
              <a:t>Teşkilat yapısı</a:t>
            </a:r>
          </a:p>
        </p:txBody>
      </p:sp>
    </p:spTree>
    <p:extLst>
      <p:ext uri="{BB962C8B-B14F-4D97-AF65-F5344CB8AC3E}">
        <p14:creationId xmlns:p14="http://schemas.microsoft.com/office/powerpoint/2010/main" val="2239015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Depremi Müdahale ve Koordinasyon</a:t>
            </a:r>
          </a:p>
        </p:txBody>
      </p:sp>
      <p:grpSp>
        <p:nvGrpSpPr>
          <p:cNvPr id="43" name="Grup 42"/>
          <p:cNvGrpSpPr/>
          <p:nvPr/>
        </p:nvGrpSpPr>
        <p:grpSpPr>
          <a:xfrm>
            <a:off x="650583" y="1944645"/>
            <a:ext cx="11060773" cy="4550024"/>
            <a:chOff x="87871" y="1223675"/>
            <a:chExt cx="11753608" cy="5650218"/>
          </a:xfrm>
        </p:grpSpPr>
        <p:sp>
          <p:nvSpPr>
            <p:cNvPr id="3" name="Metin kutusu 2"/>
            <p:cNvSpPr txBox="1"/>
            <p:nvPr/>
          </p:nvSpPr>
          <p:spPr>
            <a:xfrm>
              <a:off x="11445240" y="6366450"/>
              <a:ext cx="3962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b="1" i="1" dirty="0">
                  <a:solidFill>
                    <a:prstClr val="white"/>
                  </a:solidFill>
                  <a:latin typeface="Palatino Linotype" panose="02040502050505030304" pitchFamily="18" charset="0"/>
                </a:rPr>
                <a:t>6</a:t>
              </a:r>
              <a:endParaRPr kumimoji="0" lang="tr-T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Arial" charset="0"/>
              </a:endParaRPr>
            </a:p>
          </p:txBody>
        </p:sp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E8D16BC7-ACB8-4B35-ACC2-CFD0FFD0FD6D}"/>
                </a:ext>
              </a:extLst>
            </p:cNvPr>
            <p:cNvSpPr txBox="1"/>
            <p:nvPr/>
          </p:nvSpPr>
          <p:spPr>
            <a:xfrm>
              <a:off x="5544461" y="2344173"/>
              <a:ext cx="2538326" cy="458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tr-TR" b="1" dirty="0">
                  <a:solidFill>
                    <a:srgbClr val="1F5FA0"/>
                  </a:solidFill>
                  <a:latin typeface="Candara" panose="020E0502030303020204" pitchFamily="34" charset="0"/>
                  <a:cs typeface="+mn-cs"/>
                </a:rPr>
                <a:t>AFAD Kubbe UNKE </a:t>
              </a:r>
              <a:endParaRPr lang="en-TR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cs typeface="+mn-cs"/>
              </a:endParaRPr>
            </a:p>
          </p:txBody>
        </p: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6AB20CBF-0219-4C22-9544-4606F0A04C79}"/>
                </a:ext>
              </a:extLst>
            </p:cNvPr>
            <p:cNvSpPr txBox="1"/>
            <p:nvPr/>
          </p:nvSpPr>
          <p:spPr>
            <a:xfrm>
              <a:off x="1964359" y="4204655"/>
              <a:ext cx="4830048" cy="802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tr-TR" b="1" dirty="0">
                  <a:solidFill>
                    <a:srgbClr val="1F5FA0"/>
                  </a:solidFill>
                  <a:latin typeface="Candara" panose="020E0502030303020204" pitchFamily="34" charset="0"/>
                  <a:cs typeface="+mn-cs"/>
                </a:rPr>
                <a:t>ÖZEL NAKLİYAT FİRMALARININ GÖREVLENDİRİLMESİ</a:t>
              </a:r>
              <a:endParaRPr lang="en-TR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cs typeface="+mn-cs"/>
              </a:endParaRPr>
            </a:p>
          </p:txBody>
        </p:sp>
        <p:sp>
          <p:nvSpPr>
            <p:cNvPr id="6" name="TextBox 17">
              <a:extLst>
                <a:ext uri="{FF2B5EF4-FFF2-40B4-BE49-F238E27FC236}">
                  <a16:creationId xmlns:a16="http://schemas.microsoft.com/office/drawing/2014/main" id="{4E3A64CE-541C-4496-AEC7-6C80DB46DFED}"/>
                </a:ext>
              </a:extLst>
            </p:cNvPr>
            <p:cNvSpPr txBox="1"/>
            <p:nvPr/>
          </p:nvSpPr>
          <p:spPr>
            <a:xfrm>
              <a:off x="7783936" y="4131462"/>
              <a:ext cx="3438179" cy="802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tr-TR" b="1" dirty="0">
                  <a:solidFill>
                    <a:srgbClr val="1F5FA0"/>
                  </a:solidFill>
                  <a:latin typeface="Candara" panose="020E0502030303020204" pitchFamily="34" charset="0"/>
                  <a:cs typeface="+mn-cs"/>
                </a:rPr>
                <a:t>SAHA DESTEK EKİPLERİNİN SEVKİ</a:t>
              </a:r>
              <a:endParaRPr lang="en-TR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cs typeface="+mn-cs"/>
              </a:endParaRPr>
            </a:p>
          </p:txBody>
        </p:sp>
        <p:sp>
          <p:nvSpPr>
            <p:cNvPr id="7" name="TextBox 21">
              <a:extLst>
                <a:ext uri="{FF2B5EF4-FFF2-40B4-BE49-F238E27FC236}">
                  <a16:creationId xmlns:a16="http://schemas.microsoft.com/office/drawing/2014/main" id="{CA464F7C-2C40-4E97-B724-24B8BA2C8402}"/>
                </a:ext>
              </a:extLst>
            </p:cNvPr>
            <p:cNvSpPr txBox="1"/>
            <p:nvPr/>
          </p:nvSpPr>
          <p:spPr>
            <a:xfrm>
              <a:off x="4675598" y="6071279"/>
              <a:ext cx="3648494" cy="802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tr-TR" b="1" dirty="0">
                  <a:solidFill>
                    <a:srgbClr val="0070C0"/>
                  </a:solidFill>
                  <a:latin typeface="Candara" panose="020E0502030303020204" pitchFamily="34" charset="0"/>
                  <a:cs typeface="+mn-cs"/>
                </a:rPr>
                <a:t>AFET EKİPLERİNİN BÖLGEYE SEVKLERİ</a:t>
              </a:r>
              <a:endParaRPr lang="en-TR" b="1" dirty="0">
                <a:solidFill>
                  <a:srgbClr val="0070C0"/>
                </a:solidFill>
                <a:latin typeface="Candara" panose="020E0502030303020204" pitchFamily="34" charset="0"/>
                <a:cs typeface="+mn-cs"/>
              </a:endParaRPr>
            </a:p>
          </p:txBody>
        </p:sp>
        <p:sp>
          <p:nvSpPr>
            <p:cNvPr id="8" name="TextBox 26">
              <a:extLst>
                <a:ext uri="{FF2B5EF4-FFF2-40B4-BE49-F238E27FC236}">
                  <a16:creationId xmlns:a16="http://schemas.microsoft.com/office/drawing/2014/main" id="{79C9567D-A6FF-43F6-9C4E-0D9940C6EDCF}"/>
                </a:ext>
              </a:extLst>
            </p:cNvPr>
            <p:cNvSpPr txBox="1"/>
            <p:nvPr/>
          </p:nvSpPr>
          <p:spPr>
            <a:xfrm>
              <a:off x="9345400" y="6022420"/>
              <a:ext cx="2297959" cy="802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tr-TR" b="1" dirty="0">
                  <a:solidFill>
                    <a:srgbClr val="1F5FA0"/>
                  </a:solidFill>
                  <a:latin typeface="Candara" panose="020E0502030303020204" pitchFamily="34" charset="0"/>
                  <a:cs typeface="+mn-cs"/>
                </a:rPr>
                <a:t>İAAKK KOORDİNASYON</a:t>
              </a:r>
              <a:endParaRPr lang="tr-TR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cs typeface="+mn-cs"/>
              </a:endParaRPr>
            </a:p>
          </p:txBody>
        </p:sp>
        <p:cxnSp>
          <p:nvCxnSpPr>
            <p:cNvPr id="9" name="Straight Connector 5">
              <a:extLst>
                <a:ext uri="{FF2B5EF4-FFF2-40B4-BE49-F238E27FC236}">
                  <a16:creationId xmlns:a16="http://schemas.microsoft.com/office/drawing/2014/main" id="{65E8DDA2-DAC8-4A9F-8FA6-E94281EC1A6C}"/>
                </a:ext>
              </a:extLst>
            </p:cNvPr>
            <p:cNvCxnSpPr>
              <a:stCxn id="15" idx="6"/>
              <a:endCxn id="17" idx="2"/>
            </p:cNvCxnSpPr>
            <p:nvPr/>
          </p:nvCxnSpPr>
          <p:spPr>
            <a:xfrm>
              <a:off x="1964358" y="1799808"/>
              <a:ext cx="4365664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Elbow 7">
              <a:extLst>
                <a:ext uri="{FF2B5EF4-FFF2-40B4-BE49-F238E27FC236}">
                  <a16:creationId xmlns:a16="http://schemas.microsoft.com/office/drawing/2014/main" id="{0A3742A4-F3A5-404D-8EB3-2EC4F2AC16FE}"/>
                </a:ext>
              </a:extLst>
            </p:cNvPr>
            <p:cNvCxnSpPr>
              <a:stCxn id="17" idx="6"/>
              <a:endCxn id="18" idx="0"/>
            </p:cNvCxnSpPr>
            <p:nvPr/>
          </p:nvCxnSpPr>
          <p:spPr>
            <a:xfrm>
              <a:off x="7297255" y="1799808"/>
              <a:ext cx="2182831" cy="1359456"/>
            </a:xfrm>
            <a:prstGeom prst="bentConnector2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9">
              <a:extLst>
                <a:ext uri="{FF2B5EF4-FFF2-40B4-BE49-F238E27FC236}">
                  <a16:creationId xmlns:a16="http://schemas.microsoft.com/office/drawing/2014/main" id="{BFDE127A-551F-4BF1-AEA7-CA9791C632A4}"/>
                </a:ext>
              </a:extLst>
            </p:cNvPr>
            <p:cNvCxnSpPr>
              <a:stCxn id="18" idx="2"/>
              <a:endCxn id="16" idx="6"/>
            </p:cNvCxnSpPr>
            <p:nvPr/>
          </p:nvCxnSpPr>
          <p:spPr>
            <a:xfrm flipH="1">
              <a:off x="4999107" y="3642881"/>
              <a:ext cx="39973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6F1342EF-4DC9-4290-B714-22B4624D2621}"/>
                </a:ext>
              </a:extLst>
            </p:cNvPr>
            <p:cNvCxnSpPr>
              <a:stCxn id="16" idx="2"/>
              <a:endCxn id="14" idx="0"/>
            </p:cNvCxnSpPr>
            <p:nvPr/>
          </p:nvCxnSpPr>
          <p:spPr>
            <a:xfrm rot="10800000" flipV="1">
              <a:off x="1480741" y="3642881"/>
              <a:ext cx="2551132" cy="1359456"/>
            </a:xfrm>
            <a:prstGeom prst="bentConnector2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3">
              <a:extLst>
                <a:ext uri="{FF2B5EF4-FFF2-40B4-BE49-F238E27FC236}">
                  <a16:creationId xmlns:a16="http://schemas.microsoft.com/office/drawing/2014/main" id="{69822168-B498-4E8E-92CB-22ECDC4F3AA3}"/>
                </a:ext>
              </a:extLst>
            </p:cNvPr>
            <p:cNvCxnSpPr>
              <a:stCxn id="14" idx="6"/>
            </p:cNvCxnSpPr>
            <p:nvPr/>
          </p:nvCxnSpPr>
          <p:spPr>
            <a:xfrm flipV="1">
              <a:off x="1964358" y="5485953"/>
              <a:ext cx="8611075" cy="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DA9909D-B107-483A-BC0F-D9AD27F7ECC9}"/>
                </a:ext>
              </a:extLst>
            </p:cNvPr>
            <p:cNvSpPr/>
            <p:nvPr/>
          </p:nvSpPr>
          <p:spPr>
            <a:xfrm>
              <a:off x="997124" y="5002337"/>
              <a:ext cx="967234" cy="967233"/>
            </a:xfrm>
            <a:prstGeom prst="ellipse">
              <a:avLst/>
            </a:prstGeom>
            <a:solidFill>
              <a:srgbClr val="1F5FA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5F378CD-59A7-49E4-ADAC-F57BA9DED14F}"/>
                </a:ext>
              </a:extLst>
            </p:cNvPr>
            <p:cNvSpPr/>
            <p:nvPr/>
          </p:nvSpPr>
          <p:spPr>
            <a:xfrm>
              <a:off x="997124" y="1316191"/>
              <a:ext cx="967234" cy="967233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790407-519A-4A9C-B2DC-647D7A19DA1F}"/>
                </a:ext>
              </a:extLst>
            </p:cNvPr>
            <p:cNvSpPr/>
            <p:nvPr/>
          </p:nvSpPr>
          <p:spPr>
            <a:xfrm>
              <a:off x="4031873" y="3159264"/>
              <a:ext cx="967234" cy="967233"/>
            </a:xfrm>
            <a:prstGeom prst="ellipse">
              <a:avLst/>
            </a:prstGeom>
            <a:solidFill>
              <a:srgbClr val="1F5FA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8194950-2514-4DAA-9302-1FF1D9D99C37}"/>
                </a:ext>
              </a:extLst>
            </p:cNvPr>
            <p:cNvSpPr/>
            <p:nvPr/>
          </p:nvSpPr>
          <p:spPr>
            <a:xfrm>
              <a:off x="6330022" y="1316191"/>
              <a:ext cx="967234" cy="967233"/>
            </a:xfrm>
            <a:prstGeom prst="ellipse">
              <a:avLst/>
            </a:prstGeom>
            <a:solidFill>
              <a:srgbClr val="1F5FA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78F1D22-856C-443B-B8D5-22BE2A6018BF}"/>
                </a:ext>
              </a:extLst>
            </p:cNvPr>
            <p:cNvSpPr/>
            <p:nvPr/>
          </p:nvSpPr>
          <p:spPr>
            <a:xfrm>
              <a:off x="8996469" y="3159264"/>
              <a:ext cx="967234" cy="967233"/>
            </a:xfrm>
            <a:prstGeom prst="ellipse">
              <a:avLst/>
            </a:prstGeom>
            <a:solidFill>
              <a:srgbClr val="1F5FA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65DF029-493E-45EB-BF54-ACAF523723E2}"/>
                </a:ext>
              </a:extLst>
            </p:cNvPr>
            <p:cNvSpPr/>
            <p:nvPr/>
          </p:nvSpPr>
          <p:spPr>
            <a:xfrm>
              <a:off x="6037922" y="5002337"/>
              <a:ext cx="967234" cy="967233"/>
            </a:xfrm>
            <a:prstGeom prst="ellipse">
              <a:avLst/>
            </a:prstGeom>
            <a:solidFill>
              <a:srgbClr val="1F5FA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C680ABD-5E71-4894-B988-52F5738C08CF}"/>
                </a:ext>
              </a:extLst>
            </p:cNvPr>
            <p:cNvSpPr/>
            <p:nvPr/>
          </p:nvSpPr>
          <p:spPr>
            <a:xfrm>
              <a:off x="1863444" y="1628447"/>
              <a:ext cx="342721" cy="342721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3DD535D-450A-43E4-81DF-D37BD57D21D5}"/>
                </a:ext>
              </a:extLst>
            </p:cNvPr>
            <p:cNvSpPr/>
            <p:nvPr/>
          </p:nvSpPr>
          <p:spPr>
            <a:xfrm>
              <a:off x="7196341" y="1628447"/>
              <a:ext cx="342721" cy="342721"/>
            </a:xfrm>
            <a:prstGeom prst="ellipse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2CE252B-4C8B-402C-A484-EE1860EB78CF}"/>
                </a:ext>
              </a:extLst>
            </p:cNvPr>
            <p:cNvSpPr/>
            <p:nvPr/>
          </p:nvSpPr>
          <p:spPr>
            <a:xfrm>
              <a:off x="8750429" y="3471519"/>
              <a:ext cx="342721" cy="342721"/>
            </a:xfrm>
            <a:prstGeom prst="ellipse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0824DB2-C37E-4A06-B890-B3534AC3D129}"/>
                </a:ext>
              </a:extLst>
            </p:cNvPr>
            <p:cNvSpPr/>
            <p:nvPr/>
          </p:nvSpPr>
          <p:spPr>
            <a:xfrm>
              <a:off x="3785833" y="3471517"/>
              <a:ext cx="342721" cy="342721"/>
            </a:xfrm>
            <a:prstGeom prst="ellipse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D0C6706-BA04-4136-9082-A0E7FAE45F40}"/>
                </a:ext>
              </a:extLst>
            </p:cNvPr>
            <p:cNvSpPr/>
            <p:nvPr/>
          </p:nvSpPr>
          <p:spPr>
            <a:xfrm>
              <a:off x="1863442" y="5314592"/>
              <a:ext cx="342721" cy="342721"/>
            </a:xfrm>
            <a:prstGeom prst="ellipse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6DB5440-2949-4CB5-9E4F-2DCBF1758BDC}"/>
                </a:ext>
              </a:extLst>
            </p:cNvPr>
            <p:cNvSpPr/>
            <p:nvPr/>
          </p:nvSpPr>
          <p:spPr>
            <a:xfrm>
              <a:off x="6873140" y="5314592"/>
              <a:ext cx="342721" cy="342721"/>
            </a:xfrm>
            <a:prstGeom prst="ellipse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26" name="Freeform: Shape 18">
              <a:extLst>
                <a:ext uri="{FF2B5EF4-FFF2-40B4-BE49-F238E27FC236}">
                  <a16:creationId xmlns:a16="http://schemas.microsoft.com/office/drawing/2014/main" id="{251CB78E-EDD4-4D62-A38E-D1EDE8EE962E}"/>
                </a:ext>
              </a:extLst>
            </p:cNvPr>
            <p:cNvSpPr/>
            <p:nvPr/>
          </p:nvSpPr>
          <p:spPr>
            <a:xfrm>
              <a:off x="4880124" y="1618044"/>
              <a:ext cx="966281" cy="366520"/>
            </a:xfrm>
            <a:custGeom>
              <a:avLst/>
              <a:gdLst>
                <a:gd name="connsiteX0" fmla="*/ 28575 w 828675"/>
                <a:gd name="connsiteY0" fmla="*/ 132638 h 314325"/>
                <a:gd name="connsiteX1" fmla="*/ 740664 w 828675"/>
                <a:gd name="connsiteY1" fmla="*/ 132638 h 314325"/>
                <a:gd name="connsiteX2" fmla="*/ 656082 w 828675"/>
                <a:gd name="connsiteY2" fmla="*/ 48056 h 314325"/>
                <a:gd name="connsiteX3" fmla="*/ 657508 w 828675"/>
                <a:gd name="connsiteY3" fmla="*/ 7670 h 314325"/>
                <a:gd name="connsiteX4" fmla="*/ 696468 w 828675"/>
                <a:gd name="connsiteY4" fmla="*/ 7670 h 314325"/>
                <a:gd name="connsiteX5" fmla="*/ 829818 w 828675"/>
                <a:gd name="connsiteY5" fmla="*/ 141020 h 314325"/>
                <a:gd name="connsiteX6" fmla="*/ 829818 w 828675"/>
                <a:gd name="connsiteY6" fmla="*/ 181406 h 314325"/>
                <a:gd name="connsiteX7" fmla="*/ 696468 w 828675"/>
                <a:gd name="connsiteY7" fmla="*/ 314756 h 314325"/>
                <a:gd name="connsiteX8" fmla="*/ 656082 w 828675"/>
                <a:gd name="connsiteY8" fmla="*/ 314756 h 314325"/>
                <a:gd name="connsiteX9" fmla="*/ 656082 w 828675"/>
                <a:gd name="connsiteY9" fmla="*/ 274370 h 314325"/>
                <a:gd name="connsiteX10" fmla="*/ 740664 w 828675"/>
                <a:gd name="connsiteY10" fmla="*/ 189788 h 314325"/>
                <a:gd name="connsiteX11" fmla="*/ 28575 w 828675"/>
                <a:gd name="connsiteY11" fmla="*/ 189788 h 314325"/>
                <a:gd name="connsiteX12" fmla="*/ 0 w 828675"/>
                <a:gd name="connsiteY12" fmla="*/ 161213 h 314325"/>
                <a:gd name="connsiteX13" fmla="*/ 28575 w 828675"/>
                <a:gd name="connsiteY13" fmla="*/ 13263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8675" h="314325">
                  <a:moveTo>
                    <a:pt x="28575" y="132638"/>
                  </a:moveTo>
                  <a:lnTo>
                    <a:pt x="740664" y="132638"/>
                  </a:lnTo>
                  <a:lnTo>
                    <a:pt x="656082" y="48056"/>
                  </a:lnTo>
                  <a:cubicBezTo>
                    <a:pt x="645324" y="36509"/>
                    <a:pt x="645962" y="18428"/>
                    <a:pt x="657508" y="7670"/>
                  </a:cubicBezTo>
                  <a:cubicBezTo>
                    <a:pt x="668482" y="-2557"/>
                    <a:pt x="685494" y="-2557"/>
                    <a:pt x="696468" y="7670"/>
                  </a:cubicBezTo>
                  <a:lnTo>
                    <a:pt x="829818" y="141020"/>
                  </a:lnTo>
                  <a:cubicBezTo>
                    <a:pt x="840960" y="152176"/>
                    <a:pt x="840960" y="170249"/>
                    <a:pt x="829818" y="181406"/>
                  </a:cubicBezTo>
                  <a:lnTo>
                    <a:pt x="696468" y="314756"/>
                  </a:lnTo>
                  <a:cubicBezTo>
                    <a:pt x="685311" y="325898"/>
                    <a:pt x="667239" y="325898"/>
                    <a:pt x="656082" y="314756"/>
                  </a:cubicBezTo>
                  <a:cubicBezTo>
                    <a:pt x="644940" y="303599"/>
                    <a:pt x="644940" y="285526"/>
                    <a:pt x="656082" y="274370"/>
                  </a:cubicBezTo>
                  <a:lnTo>
                    <a:pt x="740664" y="189788"/>
                  </a:lnTo>
                  <a:lnTo>
                    <a:pt x="28575" y="189788"/>
                  </a:lnTo>
                  <a:cubicBezTo>
                    <a:pt x="12794" y="189788"/>
                    <a:pt x="0" y="176994"/>
                    <a:pt x="0" y="161213"/>
                  </a:cubicBezTo>
                  <a:cubicBezTo>
                    <a:pt x="0" y="145431"/>
                    <a:pt x="12794" y="132638"/>
                    <a:pt x="28575" y="132638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9">
              <a:extLst>
                <a:ext uri="{FF2B5EF4-FFF2-40B4-BE49-F238E27FC236}">
                  <a16:creationId xmlns:a16="http://schemas.microsoft.com/office/drawing/2014/main" id="{18F77A7A-0584-4BC5-9E59-8FE77349D54D}"/>
                </a:ext>
              </a:extLst>
            </p:cNvPr>
            <p:cNvSpPr/>
            <p:nvPr/>
          </p:nvSpPr>
          <p:spPr>
            <a:xfrm>
              <a:off x="7417682" y="3448420"/>
              <a:ext cx="966281" cy="377627"/>
            </a:xfrm>
            <a:custGeom>
              <a:avLst/>
              <a:gdLst>
                <a:gd name="connsiteX0" fmla="*/ 809600 w 828675"/>
                <a:gd name="connsiteY0" fmla="*/ 134063 h 323850"/>
                <a:gd name="connsiteX1" fmla="*/ 97511 w 828675"/>
                <a:gd name="connsiteY1" fmla="*/ 134063 h 323850"/>
                <a:gd name="connsiteX2" fmla="*/ 182093 w 828675"/>
                <a:gd name="connsiteY2" fmla="*/ 49481 h 323850"/>
                <a:gd name="connsiteX3" fmla="*/ 183519 w 828675"/>
                <a:gd name="connsiteY3" fmla="*/ 9095 h 323850"/>
                <a:gd name="connsiteX4" fmla="*/ 143133 w 828675"/>
                <a:gd name="connsiteY4" fmla="*/ 7669 h 323850"/>
                <a:gd name="connsiteX5" fmla="*/ 141707 w 828675"/>
                <a:gd name="connsiteY5" fmla="*/ 9095 h 323850"/>
                <a:gd name="connsiteX6" fmla="*/ 8357 w 828675"/>
                <a:gd name="connsiteY6" fmla="*/ 142445 h 323850"/>
                <a:gd name="connsiteX7" fmla="*/ 8357 w 828675"/>
                <a:gd name="connsiteY7" fmla="*/ 182831 h 323850"/>
                <a:gd name="connsiteX8" fmla="*/ 141707 w 828675"/>
                <a:gd name="connsiteY8" fmla="*/ 316181 h 323850"/>
                <a:gd name="connsiteX9" fmla="*/ 182093 w 828675"/>
                <a:gd name="connsiteY9" fmla="*/ 316181 h 323850"/>
                <a:gd name="connsiteX10" fmla="*/ 182093 w 828675"/>
                <a:gd name="connsiteY10" fmla="*/ 275795 h 323850"/>
                <a:gd name="connsiteX11" fmla="*/ 97511 w 828675"/>
                <a:gd name="connsiteY11" fmla="*/ 191213 h 323850"/>
                <a:gd name="connsiteX12" fmla="*/ 809600 w 828675"/>
                <a:gd name="connsiteY12" fmla="*/ 191213 h 323850"/>
                <a:gd name="connsiteX13" fmla="*/ 838175 w 828675"/>
                <a:gd name="connsiteY13" fmla="*/ 162638 h 323850"/>
                <a:gd name="connsiteX14" fmla="*/ 809600 w 828675"/>
                <a:gd name="connsiteY14" fmla="*/ 13406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8675" h="323850">
                  <a:moveTo>
                    <a:pt x="809600" y="134063"/>
                  </a:moveTo>
                  <a:lnTo>
                    <a:pt x="97511" y="134063"/>
                  </a:lnTo>
                  <a:lnTo>
                    <a:pt x="182093" y="49481"/>
                  </a:lnTo>
                  <a:cubicBezTo>
                    <a:pt x="193639" y="38723"/>
                    <a:pt x="194277" y="20641"/>
                    <a:pt x="183519" y="9095"/>
                  </a:cubicBezTo>
                  <a:cubicBezTo>
                    <a:pt x="172760" y="-2451"/>
                    <a:pt x="154678" y="-3089"/>
                    <a:pt x="143133" y="7669"/>
                  </a:cubicBezTo>
                  <a:cubicBezTo>
                    <a:pt x="142640" y="8127"/>
                    <a:pt x="142165" y="8604"/>
                    <a:pt x="141707" y="9095"/>
                  </a:cubicBezTo>
                  <a:lnTo>
                    <a:pt x="8357" y="142445"/>
                  </a:lnTo>
                  <a:cubicBezTo>
                    <a:pt x="-2786" y="153602"/>
                    <a:pt x="-2786" y="171674"/>
                    <a:pt x="8357" y="182831"/>
                  </a:cubicBezTo>
                  <a:lnTo>
                    <a:pt x="141707" y="316181"/>
                  </a:lnTo>
                  <a:cubicBezTo>
                    <a:pt x="152863" y="327323"/>
                    <a:pt x="170936" y="327323"/>
                    <a:pt x="182093" y="316181"/>
                  </a:cubicBezTo>
                  <a:cubicBezTo>
                    <a:pt x="193235" y="305024"/>
                    <a:pt x="193235" y="286952"/>
                    <a:pt x="182093" y="275795"/>
                  </a:cubicBezTo>
                  <a:lnTo>
                    <a:pt x="97511" y="191213"/>
                  </a:lnTo>
                  <a:lnTo>
                    <a:pt x="809600" y="191213"/>
                  </a:lnTo>
                  <a:cubicBezTo>
                    <a:pt x="825382" y="191213"/>
                    <a:pt x="838175" y="178420"/>
                    <a:pt x="838175" y="162638"/>
                  </a:cubicBezTo>
                  <a:cubicBezTo>
                    <a:pt x="838175" y="146856"/>
                    <a:pt x="825382" y="134063"/>
                    <a:pt x="809600" y="134063"/>
                  </a:cubicBezTo>
                  <a:close/>
                </a:path>
              </a:pathLst>
            </a:custGeom>
            <a:solidFill>
              <a:srgbClr val="1F5F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89">
              <a:extLst>
                <a:ext uri="{FF2B5EF4-FFF2-40B4-BE49-F238E27FC236}">
                  <a16:creationId xmlns:a16="http://schemas.microsoft.com/office/drawing/2014/main" id="{826EFE62-6179-43A2-B07A-2B143AF0DBDF}"/>
                </a:ext>
              </a:extLst>
            </p:cNvPr>
            <p:cNvSpPr/>
            <p:nvPr/>
          </p:nvSpPr>
          <p:spPr>
            <a:xfrm>
              <a:off x="7845713" y="1616546"/>
              <a:ext cx="966281" cy="366520"/>
            </a:xfrm>
            <a:custGeom>
              <a:avLst/>
              <a:gdLst>
                <a:gd name="connsiteX0" fmla="*/ 28575 w 828675"/>
                <a:gd name="connsiteY0" fmla="*/ 132638 h 314325"/>
                <a:gd name="connsiteX1" fmla="*/ 740664 w 828675"/>
                <a:gd name="connsiteY1" fmla="*/ 132638 h 314325"/>
                <a:gd name="connsiteX2" fmla="*/ 656082 w 828675"/>
                <a:gd name="connsiteY2" fmla="*/ 48056 h 314325"/>
                <a:gd name="connsiteX3" fmla="*/ 657508 w 828675"/>
                <a:gd name="connsiteY3" fmla="*/ 7670 h 314325"/>
                <a:gd name="connsiteX4" fmla="*/ 696468 w 828675"/>
                <a:gd name="connsiteY4" fmla="*/ 7670 h 314325"/>
                <a:gd name="connsiteX5" fmla="*/ 829818 w 828675"/>
                <a:gd name="connsiteY5" fmla="*/ 141020 h 314325"/>
                <a:gd name="connsiteX6" fmla="*/ 829818 w 828675"/>
                <a:gd name="connsiteY6" fmla="*/ 181406 h 314325"/>
                <a:gd name="connsiteX7" fmla="*/ 696468 w 828675"/>
                <a:gd name="connsiteY7" fmla="*/ 314756 h 314325"/>
                <a:gd name="connsiteX8" fmla="*/ 656082 w 828675"/>
                <a:gd name="connsiteY8" fmla="*/ 314756 h 314325"/>
                <a:gd name="connsiteX9" fmla="*/ 656082 w 828675"/>
                <a:gd name="connsiteY9" fmla="*/ 274370 h 314325"/>
                <a:gd name="connsiteX10" fmla="*/ 740664 w 828675"/>
                <a:gd name="connsiteY10" fmla="*/ 189788 h 314325"/>
                <a:gd name="connsiteX11" fmla="*/ 28575 w 828675"/>
                <a:gd name="connsiteY11" fmla="*/ 189788 h 314325"/>
                <a:gd name="connsiteX12" fmla="*/ 0 w 828675"/>
                <a:gd name="connsiteY12" fmla="*/ 161213 h 314325"/>
                <a:gd name="connsiteX13" fmla="*/ 28575 w 828675"/>
                <a:gd name="connsiteY13" fmla="*/ 13263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8675" h="314325">
                  <a:moveTo>
                    <a:pt x="28575" y="132638"/>
                  </a:moveTo>
                  <a:lnTo>
                    <a:pt x="740664" y="132638"/>
                  </a:lnTo>
                  <a:lnTo>
                    <a:pt x="656082" y="48056"/>
                  </a:lnTo>
                  <a:cubicBezTo>
                    <a:pt x="645324" y="36509"/>
                    <a:pt x="645962" y="18428"/>
                    <a:pt x="657508" y="7670"/>
                  </a:cubicBezTo>
                  <a:cubicBezTo>
                    <a:pt x="668482" y="-2557"/>
                    <a:pt x="685494" y="-2557"/>
                    <a:pt x="696468" y="7670"/>
                  </a:cubicBezTo>
                  <a:lnTo>
                    <a:pt x="829818" y="141020"/>
                  </a:lnTo>
                  <a:cubicBezTo>
                    <a:pt x="840960" y="152176"/>
                    <a:pt x="840960" y="170249"/>
                    <a:pt x="829818" y="181406"/>
                  </a:cubicBezTo>
                  <a:lnTo>
                    <a:pt x="696468" y="314756"/>
                  </a:lnTo>
                  <a:cubicBezTo>
                    <a:pt x="685311" y="325898"/>
                    <a:pt x="667239" y="325898"/>
                    <a:pt x="656082" y="314756"/>
                  </a:cubicBezTo>
                  <a:cubicBezTo>
                    <a:pt x="644940" y="303599"/>
                    <a:pt x="644940" y="285526"/>
                    <a:pt x="656082" y="274370"/>
                  </a:cubicBezTo>
                  <a:lnTo>
                    <a:pt x="740664" y="189788"/>
                  </a:lnTo>
                  <a:lnTo>
                    <a:pt x="28575" y="189788"/>
                  </a:lnTo>
                  <a:cubicBezTo>
                    <a:pt x="12794" y="189788"/>
                    <a:pt x="0" y="176994"/>
                    <a:pt x="0" y="161213"/>
                  </a:cubicBezTo>
                  <a:cubicBezTo>
                    <a:pt x="0" y="145431"/>
                    <a:pt x="12794" y="132638"/>
                    <a:pt x="28575" y="132638"/>
                  </a:cubicBezTo>
                  <a:close/>
                </a:path>
              </a:pathLst>
            </a:custGeom>
            <a:solidFill>
              <a:srgbClr val="1F5F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90">
              <a:extLst>
                <a:ext uri="{FF2B5EF4-FFF2-40B4-BE49-F238E27FC236}">
                  <a16:creationId xmlns:a16="http://schemas.microsoft.com/office/drawing/2014/main" id="{11E2EA1B-EE4D-4B36-B205-25C13B8FEEC6}"/>
                </a:ext>
              </a:extLst>
            </p:cNvPr>
            <p:cNvSpPr/>
            <p:nvPr/>
          </p:nvSpPr>
          <p:spPr>
            <a:xfrm>
              <a:off x="2456840" y="3448420"/>
              <a:ext cx="966281" cy="377627"/>
            </a:xfrm>
            <a:custGeom>
              <a:avLst/>
              <a:gdLst>
                <a:gd name="connsiteX0" fmla="*/ 809600 w 828675"/>
                <a:gd name="connsiteY0" fmla="*/ 134063 h 323850"/>
                <a:gd name="connsiteX1" fmla="*/ 97511 w 828675"/>
                <a:gd name="connsiteY1" fmla="*/ 134063 h 323850"/>
                <a:gd name="connsiteX2" fmla="*/ 182093 w 828675"/>
                <a:gd name="connsiteY2" fmla="*/ 49481 h 323850"/>
                <a:gd name="connsiteX3" fmla="*/ 183519 w 828675"/>
                <a:gd name="connsiteY3" fmla="*/ 9095 h 323850"/>
                <a:gd name="connsiteX4" fmla="*/ 143133 w 828675"/>
                <a:gd name="connsiteY4" fmla="*/ 7669 h 323850"/>
                <a:gd name="connsiteX5" fmla="*/ 141707 w 828675"/>
                <a:gd name="connsiteY5" fmla="*/ 9095 h 323850"/>
                <a:gd name="connsiteX6" fmla="*/ 8357 w 828675"/>
                <a:gd name="connsiteY6" fmla="*/ 142445 h 323850"/>
                <a:gd name="connsiteX7" fmla="*/ 8357 w 828675"/>
                <a:gd name="connsiteY7" fmla="*/ 182831 h 323850"/>
                <a:gd name="connsiteX8" fmla="*/ 141707 w 828675"/>
                <a:gd name="connsiteY8" fmla="*/ 316181 h 323850"/>
                <a:gd name="connsiteX9" fmla="*/ 182093 w 828675"/>
                <a:gd name="connsiteY9" fmla="*/ 316181 h 323850"/>
                <a:gd name="connsiteX10" fmla="*/ 182093 w 828675"/>
                <a:gd name="connsiteY10" fmla="*/ 275795 h 323850"/>
                <a:gd name="connsiteX11" fmla="*/ 97511 w 828675"/>
                <a:gd name="connsiteY11" fmla="*/ 191213 h 323850"/>
                <a:gd name="connsiteX12" fmla="*/ 809600 w 828675"/>
                <a:gd name="connsiteY12" fmla="*/ 191213 h 323850"/>
                <a:gd name="connsiteX13" fmla="*/ 838175 w 828675"/>
                <a:gd name="connsiteY13" fmla="*/ 162638 h 323850"/>
                <a:gd name="connsiteX14" fmla="*/ 809600 w 828675"/>
                <a:gd name="connsiteY14" fmla="*/ 13406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8675" h="323850">
                  <a:moveTo>
                    <a:pt x="809600" y="134063"/>
                  </a:moveTo>
                  <a:lnTo>
                    <a:pt x="97511" y="134063"/>
                  </a:lnTo>
                  <a:lnTo>
                    <a:pt x="182093" y="49481"/>
                  </a:lnTo>
                  <a:cubicBezTo>
                    <a:pt x="193639" y="38723"/>
                    <a:pt x="194277" y="20641"/>
                    <a:pt x="183519" y="9095"/>
                  </a:cubicBezTo>
                  <a:cubicBezTo>
                    <a:pt x="172760" y="-2451"/>
                    <a:pt x="154678" y="-3089"/>
                    <a:pt x="143133" y="7669"/>
                  </a:cubicBezTo>
                  <a:cubicBezTo>
                    <a:pt x="142640" y="8127"/>
                    <a:pt x="142165" y="8604"/>
                    <a:pt x="141707" y="9095"/>
                  </a:cubicBezTo>
                  <a:lnTo>
                    <a:pt x="8357" y="142445"/>
                  </a:lnTo>
                  <a:cubicBezTo>
                    <a:pt x="-2786" y="153602"/>
                    <a:pt x="-2786" y="171674"/>
                    <a:pt x="8357" y="182831"/>
                  </a:cubicBezTo>
                  <a:lnTo>
                    <a:pt x="141707" y="316181"/>
                  </a:lnTo>
                  <a:cubicBezTo>
                    <a:pt x="152863" y="327323"/>
                    <a:pt x="170936" y="327323"/>
                    <a:pt x="182093" y="316181"/>
                  </a:cubicBezTo>
                  <a:cubicBezTo>
                    <a:pt x="193235" y="305024"/>
                    <a:pt x="193235" y="286952"/>
                    <a:pt x="182093" y="275795"/>
                  </a:cubicBezTo>
                  <a:lnTo>
                    <a:pt x="97511" y="191213"/>
                  </a:lnTo>
                  <a:lnTo>
                    <a:pt x="809600" y="191213"/>
                  </a:lnTo>
                  <a:cubicBezTo>
                    <a:pt x="825382" y="191213"/>
                    <a:pt x="838175" y="178420"/>
                    <a:pt x="838175" y="162638"/>
                  </a:cubicBezTo>
                  <a:cubicBezTo>
                    <a:pt x="838175" y="146856"/>
                    <a:pt x="825382" y="134063"/>
                    <a:pt x="809600" y="134063"/>
                  </a:cubicBezTo>
                  <a:close/>
                </a:path>
              </a:pathLst>
            </a:custGeom>
            <a:solidFill>
              <a:srgbClr val="1F5F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91">
              <a:extLst>
                <a:ext uri="{FF2B5EF4-FFF2-40B4-BE49-F238E27FC236}">
                  <a16:creationId xmlns:a16="http://schemas.microsoft.com/office/drawing/2014/main" id="{0915A837-69C3-450E-85F5-821BAAC8DA33}"/>
                </a:ext>
              </a:extLst>
            </p:cNvPr>
            <p:cNvSpPr/>
            <p:nvPr/>
          </p:nvSpPr>
          <p:spPr>
            <a:xfrm>
              <a:off x="2513768" y="5302688"/>
              <a:ext cx="966281" cy="366520"/>
            </a:xfrm>
            <a:custGeom>
              <a:avLst/>
              <a:gdLst>
                <a:gd name="connsiteX0" fmla="*/ 28575 w 828675"/>
                <a:gd name="connsiteY0" fmla="*/ 132638 h 314325"/>
                <a:gd name="connsiteX1" fmla="*/ 740664 w 828675"/>
                <a:gd name="connsiteY1" fmla="*/ 132638 h 314325"/>
                <a:gd name="connsiteX2" fmla="*/ 656082 w 828675"/>
                <a:gd name="connsiteY2" fmla="*/ 48056 h 314325"/>
                <a:gd name="connsiteX3" fmla="*/ 657508 w 828675"/>
                <a:gd name="connsiteY3" fmla="*/ 7670 h 314325"/>
                <a:gd name="connsiteX4" fmla="*/ 696468 w 828675"/>
                <a:gd name="connsiteY4" fmla="*/ 7670 h 314325"/>
                <a:gd name="connsiteX5" fmla="*/ 829818 w 828675"/>
                <a:gd name="connsiteY5" fmla="*/ 141020 h 314325"/>
                <a:gd name="connsiteX6" fmla="*/ 829818 w 828675"/>
                <a:gd name="connsiteY6" fmla="*/ 181406 h 314325"/>
                <a:gd name="connsiteX7" fmla="*/ 696468 w 828675"/>
                <a:gd name="connsiteY7" fmla="*/ 314756 h 314325"/>
                <a:gd name="connsiteX8" fmla="*/ 656082 w 828675"/>
                <a:gd name="connsiteY8" fmla="*/ 314756 h 314325"/>
                <a:gd name="connsiteX9" fmla="*/ 656082 w 828675"/>
                <a:gd name="connsiteY9" fmla="*/ 274370 h 314325"/>
                <a:gd name="connsiteX10" fmla="*/ 740664 w 828675"/>
                <a:gd name="connsiteY10" fmla="*/ 189788 h 314325"/>
                <a:gd name="connsiteX11" fmla="*/ 28575 w 828675"/>
                <a:gd name="connsiteY11" fmla="*/ 189788 h 314325"/>
                <a:gd name="connsiteX12" fmla="*/ 0 w 828675"/>
                <a:gd name="connsiteY12" fmla="*/ 161213 h 314325"/>
                <a:gd name="connsiteX13" fmla="*/ 28575 w 828675"/>
                <a:gd name="connsiteY13" fmla="*/ 13263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8675" h="314325">
                  <a:moveTo>
                    <a:pt x="28575" y="132638"/>
                  </a:moveTo>
                  <a:lnTo>
                    <a:pt x="740664" y="132638"/>
                  </a:lnTo>
                  <a:lnTo>
                    <a:pt x="656082" y="48056"/>
                  </a:lnTo>
                  <a:cubicBezTo>
                    <a:pt x="645324" y="36509"/>
                    <a:pt x="645962" y="18428"/>
                    <a:pt x="657508" y="7670"/>
                  </a:cubicBezTo>
                  <a:cubicBezTo>
                    <a:pt x="668482" y="-2557"/>
                    <a:pt x="685494" y="-2557"/>
                    <a:pt x="696468" y="7670"/>
                  </a:cubicBezTo>
                  <a:lnTo>
                    <a:pt x="829818" y="141020"/>
                  </a:lnTo>
                  <a:cubicBezTo>
                    <a:pt x="840960" y="152176"/>
                    <a:pt x="840960" y="170249"/>
                    <a:pt x="829818" y="181406"/>
                  </a:cubicBezTo>
                  <a:lnTo>
                    <a:pt x="696468" y="314756"/>
                  </a:lnTo>
                  <a:cubicBezTo>
                    <a:pt x="685311" y="325898"/>
                    <a:pt x="667239" y="325898"/>
                    <a:pt x="656082" y="314756"/>
                  </a:cubicBezTo>
                  <a:cubicBezTo>
                    <a:pt x="644940" y="303599"/>
                    <a:pt x="644940" y="285526"/>
                    <a:pt x="656082" y="274370"/>
                  </a:cubicBezTo>
                  <a:lnTo>
                    <a:pt x="740664" y="189788"/>
                  </a:lnTo>
                  <a:lnTo>
                    <a:pt x="28575" y="189788"/>
                  </a:lnTo>
                  <a:cubicBezTo>
                    <a:pt x="12794" y="189788"/>
                    <a:pt x="0" y="176994"/>
                    <a:pt x="0" y="161213"/>
                  </a:cubicBezTo>
                  <a:cubicBezTo>
                    <a:pt x="0" y="145431"/>
                    <a:pt x="12794" y="132638"/>
                    <a:pt x="28575" y="132638"/>
                  </a:cubicBezTo>
                  <a:close/>
                </a:path>
              </a:pathLst>
            </a:custGeom>
            <a:solidFill>
              <a:srgbClr val="1F5F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Metin kutusu 30"/>
            <p:cNvSpPr txBox="1"/>
            <p:nvPr/>
          </p:nvSpPr>
          <p:spPr>
            <a:xfrm>
              <a:off x="1041240" y="1590347"/>
              <a:ext cx="8402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>
                  <a:solidFill>
                    <a:schemeClr val="bg1"/>
                  </a:solidFill>
                </a:rPr>
                <a:t>04:17</a:t>
              </a:r>
            </a:p>
          </p:txBody>
        </p:sp>
        <p:sp>
          <p:nvSpPr>
            <p:cNvPr id="32" name="Metin kutusu 31"/>
            <p:cNvSpPr txBox="1"/>
            <p:nvPr/>
          </p:nvSpPr>
          <p:spPr>
            <a:xfrm>
              <a:off x="87871" y="2370689"/>
              <a:ext cx="274703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3200" b="1" dirty="0">
                  <a:solidFill>
                    <a:srgbClr val="FF0000"/>
                  </a:solidFill>
                </a:rPr>
                <a:t>DEPREM ANI</a:t>
              </a:r>
            </a:p>
          </p:txBody>
        </p:sp>
        <p:sp>
          <p:nvSpPr>
            <p:cNvPr id="33" name="Metin kutusu 32"/>
            <p:cNvSpPr txBox="1"/>
            <p:nvPr/>
          </p:nvSpPr>
          <p:spPr>
            <a:xfrm>
              <a:off x="6437521" y="1628447"/>
              <a:ext cx="739622" cy="4204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>
                  <a:solidFill>
                    <a:schemeClr val="bg1"/>
                  </a:solidFill>
                </a:rPr>
                <a:t>04:50</a:t>
              </a:r>
            </a:p>
          </p:txBody>
        </p:sp>
        <p:sp>
          <p:nvSpPr>
            <p:cNvPr id="34" name="Metin kutusu 33"/>
            <p:cNvSpPr txBox="1"/>
            <p:nvPr/>
          </p:nvSpPr>
          <p:spPr>
            <a:xfrm>
              <a:off x="9148602" y="3461061"/>
              <a:ext cx="739622" cy="4204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>
                  <a:solidFill>
                    <a:schemeClr val="bg1"/>
                  </a:solidFill>
                </a:rPr>
                <a:t>05:15</a:t>
              </a:r>
            </a:p>
          </p:txBody>
        </p:sp>
        <p:sp>
          <p:nvSpPr>
            <p:cNvPr id="35" name="Metin kutusu 34"/>
            <p:cNvSpPr txBox="1"/>
            <p:nvPr/>
          </p:nvSpPr>
          <p:spPr>
            <a:xfrm>
              <a:off x="4193577" y="3474793"/>
              <a:ext cx="739622" cy="4204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>
                  <a:solidFill>
                    <a:schemeClr val="bg1"/>
                  </a:solidFill>
                </a:rPr>
                <a:t>05:10</a:t>
              </a:r>
            </a:p>
          </p:txBody>
        </p:sp>
        <p:sp>
          <p:nvSpPr>
            <p:cNvPr id="36" name="Metin kutusu 35"/>
            <p:cNvSpPr txBox="1"/>
            <p:nvPr/>
          </p:nvSpPr>
          <p:spPr>
            <a:xfrm>
              <a:off x="1075858" y="5302687"/>
              <a:ext cx="739622" cy="4204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>
                  <a:solidFill>
                    <a:schemeClr val="bg1"/>
                  </a:solidFill>
                </a:rPr>
                <a:t>05:38</a:t>
              </a:r>
            </a:p>
          </p:txBody>
        </p:sp>
        <p:sp>
          <p:nvSpPr>
            <p:cNvPr id="37" name="Metin kutusu 36"/>
            <p:cNvSpPr txBox="1"/>
            <p:nvPr/>
          </p:nvSpPr>
          <p:spPr>
            <a:xfrm>
              <a:off x="6113834" y="5315701"/>
              <a:ext cx="739622" cy="4204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>
                  <a:solidFill>
                    <a:schemeClr val="bg1"/>
                  </a:solidFill>
                </a:rPr>
                <a:t>05:45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DA9909D-B107-483A-BC0F-D9AD27F7ECC9}"/>
                </a:ext>
              </a:extLst>
            </p:cNvPr>
            <p:cNvSpPr/>
            <p:nvPr/>
          </p:nvSpPr>
          <p:spPr>
            <a:xfrm>
              <a:off x="9856021" y="5014241"/>
              <a:ext cx="967234" cy="967233"/>
            </a:xfrm>
            <a:prstGeom prst="ellipse">
              <a:avLst/>
            </a:prstGeom>
            <a:solidFill>
              <a:srgbClr val="1F5FA0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D0C6706-BA04-4136-9082-A0E7FAE45F40}"/>
                </a:ext>
              </a:extLst>
            </p:cNvPr>
            <p:cNvSpPr/>
            <p:nvPr/>
          </p:nvSpPr>
          <p:spPr>
            <a:xfrm>
              <a:off x="10722339" y="5326496"/>
              <a:ext cx="342721" cy="342721"/>
            </a:xfrm>
            <a:prstGeom prst="ellipse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>
                  <a:solidFill>
                    <a:schemeClr val="bg1"/>
                  </a:solidFill>
                </a:rPr>
                <a:t>7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Metin kutusu 39"/>
            <p:cNvSpPr txBox="1"/>
            <p:nvPr/>
          </p:nvSpPr>
          <p:spPr>
            <a:xfrm>
              <a:off x="9934756" y="5314593"/>
              <a:ext cx="739622" cy="4204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>
                  <a:solidFill>
                    <a:schemeClr val="bg1"/>
                  </a:solidFill>
                </a:rPr>
                <a:t>12:00</a:t>
              </a:r>
            </a:p>
          </p:txBody>
        </p:sp>
        <p:sp>
          <p:nvSpPr>
            <p:cNvPr id="41" name="Freeform: Shape 91">
              <a:extLst>
                <a:ext uri="{FF2B5EF4-FFF2-40B4-BE49-F238E27FC236}">
                  <a16:creationId xmlns:a16="http://schemas.microsoft.com/office/drawing/2014/main" id="{0915A837-69C3-450E-85F5-821BAAC8DA33}"/>
                </a:ext>
              </a:extLst>
            </p:cNvPr>
            <p:cNvSpPr/>
            <p:nvPr/>
          </p:nvSpPr>
          <p:spPr>
            <a:xfrm>
              <a:off x="7567938" y="5302688"/>
              <a:ext cx="966281" cy="366520"/>
            </a:xfrm>
            <a:custGeom>
              <a:avLst/>
              <a:gdLst>
                <a:gd name="connsiteX0" fmla="*/ 28575 w 828675"/>
                <a:gd name="connsiteY0" fmla="*/ 132638 h 314325"/>
                <a:gd name="connsiteX1" fmla="*/ 740664 w 828675"/>
                <a:gd name="connsiteY1" fmla="*/ 132638 h 314325"/>
                <a:gd name="connsiteX2" fmla="*/ 656082 w 828675"/>
                <a:gd name="connsiteY2" fmla="*/ 48056 h 314325"/>
                <a:gd name="connsiteX3" fmla="*/ 657508 w 828675"/>
                <a:gd name="connsiteY3" fmla="*/ 7670 h 314325"/>
                <a:gd name="connsiteX4" fmla="*/ 696468 w 828675"/>
                <a:gd name="connsiteY4" fmla="*/ 7670 h 314325"/>
                <a:gd name="connsiteX5" fmla="*/ 829818 w 828675"/>
                <a:gd name="connsiteY5" fmla="*/ 141020 h 314325"/>
                <a:gd name="connsiteX6" fmla="*/ 829818 w 828675"/>
                <a:gd name="connsiteY6" fmla="*/ 181406 h 314325"/>
                <a:gd name="connsiteX7" fmla="*/ 696468 w 828675"/>
                <a:gd name="connsiteY7" fmla="*/ 314756 h 314325"/>
                <a:gd name="connsiteX8" fmla="*/ 656082 w 828675"/>
                <a:gd name="connsiteY8" fmla="*/ 314756 h 314325"/>
                <a:gd name="connsiteX9" fmla="*/ 656082 w 828675"/>
                <a:gd name="connsiteY9" fmla="*/ 274370 h 314325"/>
                <a:gd name="connsiteX10" fmla="*/ 740664 w 828675"/>
                <a:gd name="connsiteY10" fmla="*/ 189788 h 314325"/>
                <a:gd name="connsiteX11" fmla="*/ 28575 w 828675"/>
                <a:gd name="connsiteY11" fmla="*/ 189788 h 314325"/>
                <a:gd name="connsiteX12" fmla="*/ 0 w 828675"/>
                <a:gd name="connsiteY12" fmla="*/ 161213 h 314325"/>
                <a:gd name="connsiteX13" fmla="*/ 28575 w 828675"/>
                <a:gd name="connsiteY13" fmla="*/ 13263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8675" h="314325">
                  <a:moveTo>
                    <a:pt x="28575" y="132638"/>
                  </a:moveTo>
                  <a:lnTo>
                    <a:pt x="740664" y="132638"/>
                  </a:lnTo>
                  <a:lnTo>
                    <a:pt x="656082" y="48056"/>
                  </a:lnTo>
                  <a:cubicBezTo>
                    <a:pt x="645324" y="36509"/>
                    <a:pt x="645962" y="18428"/>
                    <a:pt x="657508" y="7670"/>
                  </a:cubicBezTo>
                  <a:cubicBezTo>
                    <a:pt x="668482" y="-2557"/>
                    <a:pt x="685494" y="-2557"/>
                    <a:pt x="696468" y="7670"/>
                  </a:cubicBezTo>
                  <a:lnTo>
                    <a:pt x="829818" y="141020"/>
                  </a:lnTo>
                  <a:cubicBezTo>
                    <a:pt x="840960" y="152176"/>
                    <a:pt x="840960" y="170249"/>
                    <a:pt x="829818" y="181406"/>
                  </a:cubicBezTo>
                  <a:lnTo>
                    <a:pt x="696468" y="314756"/>
                  </a:lnTo>
                  <a:cubicBezTo>
                    <a:pt x="685311" y="325898"/>
                    <a:pt x="667239" y="325898"/>
                    <a:pt x="656082" y="314756"/>
                  </a:cubicBezTo>
                  <a:cubicBezTo>
                    <a:pt x="644940" y="303599"/>
                    <a:pt x="644940" y="285526"/>
                    <a:pt x="656082" y="274370"/>
                  </a:cubicBezTo>
                  <a:lnTo>
                    <a:pt x="740664" y="189788"/>
                  </a:lnTo>
                  <a:lnTo>
                    <a:pt x="28575" y="189788"/>
                  </a:lnTo>
                  <a:cubicBezTo>
                    <a:pt x="12794" y="189788"/>
                    <a:pt x="0" y="176994"/>
                    <a:pt x="0" y="161213"/>
                  </a:cubicBezTo>
                  <a:cubicBezTo>
                    <a:pt x="0" y="145431"/>
                    <a:pt x="12794" y="132638"/>
                    <a:pt x="28575" y="132638"/>
                  </a:cubicBezTo>
                  <a:close/>
                </a:path>
              </a:pathLst>
            </a:custGeom>
            <a:solidFill>
              <a:srgbClr val="1F5F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42" name="Resim 41">
              <a:extLst>
                <a:ext uri="{FF2B5EF4-FFF2-40B4-BE49-F238E27FC236}">
                  <a16:creationId xmlns:a16="http://schemas.microsoft.com/office/drawing/2014/main" id="{C4A67693-6396-82B0-29F8-51D50C1AD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7865" y="1223675"/>
              <a:ext cx="2337421" cy="12586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44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21">
            <a:extLst>
              <a:ext uri="{FF2B5EF4-FFF2-40B4-BE49-F238E27FC236}">
                <a16:creationId xmlns:a16="http://schemas.microsoft.com/office/drawing/2014/main" id="{CA464F7C-2C40-4E97-B724-24B8BA2C8402}"/>
              </a:ext>
            </a:extLst>
          </p:cNvPr>
          <p:cNvSpPr txBox="1"/>
          <p:nvPr/>
        </p:nvSpPr>
        <p:spPr>
          <a:xfrm>
            <a:off x="393010" y="5836840"/>
            <a:ext cx="3433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tr-TR" b="1" dirty="0">
                <a:solidFill>
                  <a:srgbClr val="0070C0"/>
                </a:solidFill>
                <a:latin typeface="Candara" panose="020E0502030303020204" pitchFamily="34" charset="0"/>
              </a:rPr>
              <a:t>4. SEVİYE İLANI</a:t>
            </a:r>
            <a:endParaRPr lang="en-TR" b="1" dirty="0">
              <a:solidFill>
                <a:srgbClr val="0070C0"/>
              </a:solidFill>
              <a:latin typeface="Candara" panose="020E0502030303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972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Afetzede tahliyesi</a:t>
            </a:r>
          </a:p>
        </p:txBody>
      </p:sp>
      <p:pic>
        <p:nvPicPr>
          <p:cNvPr id="3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 descr="Depremzedeler jandarma desteği ile tahliye ediliy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059" y="2570672"/>
            <a:ext cx="4018368" cy="240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463AF0A9-512D-4EDF-8D5A-841EAC6EA629}"/>
              </a:ext>
            </a:extLst>
          </p:cNvPr>
          <p:cNvSpPr/>
          <p:nvPr/>
        </p:nvSpPr>
        <p:spPr>
          <a:xfrm>
            <a:off x="876692" y="5739467"/>
            <a:ext cx="10803473" cy="854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Afet Tahliye Grubu ile koordine edilerek 1 MİLYONUN ÜZERİNDE afetzedenin, hava, kara, demir ve denizyoluyla ücretsiz olarak</a:t>
            </a:r>
            <a:r>
              <a:rPr lang="tr-TR" sz="2000" dirty="0">
                <a:latin typeface="Candara" panose="020E0502030303020204" pitchFamily="34" charset="0"/>
              </a:rPr>
              <a:t> </a:t>
            </a: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misafirhane, yurt ve sosyal tesislere tahliyesi gerçekleştirilmiştir.</a:t>
            </a:r>
            <a:r>
              <a:rPr lang="tr-TR" sz="2000" dirty="0">
                <a:latin typeface="Candara" panose="020E0502030303020204" pitchFamily="34" charset="0"/>
              </a:rPr>
              <a:t> </a:t>
            </a:r>
            <a:endParaRPr lang="tr-TR" sz="2000" b="1" dirty="0">
              <a:latin typeface="Candara" panose="020E0502030303020204" pitchFamily="34" charset="0"/>
            </a:endParaRPr>
          </a:p>
        </p:txBody>
      </p:sp>
      <p:pic>
        <p:nvPicPr>
          <p:cNvPr id="58372" name="Picture 4" descr="Deprem bölgesinden tahliye edilenler otobüslerle Eskişehir'e getirild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52" y="3642091"/>
            <a:ext cx="3871306" cy="207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4" name="Picture 6" descr="THY 139 bin 438 kişiyi deprem bölgesinden tahliye etti - Son Dakika Türkiye  Haberleri | NTV Hab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46" y="1725038"/>
            <a:ext cx="3868612" cy="189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Bakanlık: &quot;158 tren seferi ile 30 bin depremzede tahliye edildi&quot; - Lider  Bursa: Bursa Haber ve Bursaspor Son Dakika Haberler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27" y="3796358"/>
            <a:ext cx="3632654" cy="194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8" name="Picture 10" descr="Deprem bölgesinden 659 vatandaş deniz yoluyla tahliye edild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27" y="1742622"/>
            <a:ext cx="3675150" cy="205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973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Dahili satıh ulaştırması yapılan çalışmalar</a:t>
            </a:r>
          </a:p>
        </p:txBody>
      </p:sp>
      <p:pic>
        <p:nvPicPr>
          <p:cNvPr id="8" name="Picture 10" descr="Otobüs şerit Otobüs Kavşak Taşıma İnsanlar Mover, otobüs, mavi, toplu  taşıma, ulaşım png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23" y="1890341"/>
            <a:ext cx="1735987" cy="131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ts skytrain transporte ferroviario tránsito rápido tren de cercanías,  tren, ángulo, texto, rectángulo png | PNGW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14" y="1969477"/>
            <a:ext cx="1519110" cy="11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Tablo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688790"/>
              </p:ext>
            </p:extLst>
          </p:nvPr>
        </p:nvGraphicFramePr>
        <p:xfrm>
          <a:off x="819510" y="3346804"/>
          <a:ext cx="2602642" cy="404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78302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524340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404692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Otobüs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dirty="0"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graphicFrame>
        <p:nvGraphicFramePr>
          <p:cNvPr id="26" name="Tablo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92707"/>
              </p:ext>
            </p:extLst>
          </p:nvPr>
        </p:nvGraphicFramePr>
        <p:xfrm>
          <a:off x="3651735" y="3340940"/>
          <a:ext cx="2455003" cy="404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2793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362210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404692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Tır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graphicFrame>
        <p:nvGraphicFramePr>
          <p:cNvPr id="27" name="Tablo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869880"/>
              </p:ext>
            </p:extLst>
          </p:nvPr>
        </p:nvGraphicFramePr>
        <p:xfrm>
          <a:off x="6334211" y="3327323"/>
          <a:ext cx="2634816" cy="3963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9999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584817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3963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pic>
        <p:nvPicPr>
          <p:cNvPr id="4098" name="Picture 2" descr="Yarı ticari araç Araba tır Kamyon sürücüsü - araba şeffaf PNG görüntüs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742" y="2072326"/>
            <a:ext cx="2173852" cy="101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Ekskavatör Mimari mühendislik Kazıcı Makine, ekskavatör, hizmet, teknik,  logosu png | PNGW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876" y="2061713"/>
            <a:ext cx="2241190" cy="9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337274"/>
              </p:ext>
            </p:extLst>
          </p:nvPr>
        </p:nvGraphicFramePr>
        <p:xfrm>
          <a:off x="9126409" y="3311962"/>
          <a:ext cx="2455003" cy="404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4134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410869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404692">
                <a:tc>
                  <a:txBody>
                    <a:bodyPr/>
                    <a:lstStyle/>
                    <a:p>
                      <a:r>
                        <a:rPr lang="tr-TR" sz="14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İş makinesi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sp>
        <p:nvSpPr>
          <p:cNvPr id="13" name="Dikdörtgen 12"/>
          <p:cNvSpPr/>
          <p:nvPr/>
        </p:nvSpPr>
        <p:spPr>
          <a:xfrm>
            <a:off x="278373" y="4002364"/>
            <a:ext cx="58283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Karayolu araçları ile; Personel, malzeme ve iş makinesi nakli ile sağlanmıştır.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6343386" y="3783835"/>
            <a:ext cx="42953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100.000 üzerinde afetzede tahliye edilmiş,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64 yük treni ve 965 vagon ile bölgeye;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İş makinesi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İnsani yardım malzemesi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Yaşam konteyneri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Isıtıcı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Battaniye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Jeneratör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Kömür,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60.000 ton yakıt taşınmıştır.</a:t>
            </a:r>
          </a:p>
        </p:txBody>
      </p:sp>
      <p:pic>
        <p:nvPicPr>
          <p:cNvPr id="15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278373" y="5315350"/>
            <a:ext cx="6298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Afet bölgesinde görev yapan özel nakliyat firmalarına 27 milyon TL değerinde 4.500 adet yakıt kartı dağıtılmıştır.</a:t>
            </a:r>
          </a:p>
        </p:txBody>
      </p:sp>
    </p:spTree>
    <p:extLst>
      <p:ext uri="{BB962C8B-B14F-4D97-AF65-F5344CB8AC3E}">
        <p14:creationId xmlns:p14="http://schemas.microsoft.com/office/powerpoint/2010/main" val="2833755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Hava ve denizyolu ile yapılan çalışmalar</a:t>
            </a:r>
          </a:p>
        </p:txBody>
      </p:sp>
      <p:pic>
        <p:nvPicPr>
          <p:cNvPr id="11" name="Picture 22" descr="Avión Silueta Vector PNG , Aeronave, Objeto Volador, Modelo PNG y Vector  para Descargar Gratis | Pngtree in 2023 | Airplane silhouette, Cartoon  airplane, Silhouette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84" y="1874832"/>
            <a:ext cx="2031267" cy="129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Tablo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367731"/>
              </p:ext>
            </p:extLst>
          </p:nvPr>
        </p:nvGraphicFramePr>
        <p:xfrm>
          <a:off x="819510" y="3346804"/>
          <a:ext cx="2602642" cy="3988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78302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524340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3988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Uçak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dirty="0"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graphicFrame>
        <p:nvGraphicFramePr>
          <p:cNvPr id="26" name="Tablo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362132"/>
              </p:ext>
            </p:extLst>
          </p:nvPr>
        </p:nvGraphicFramePr>
        <p:xfrm>
          <a:off x="3651735" y="3340940"/>
          <a:ext cx="2455003" cy="404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79057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275946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40469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Helikopter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dirty="0"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graphicFrame>
        <p:nvGraphicFramePr>
          <p:cNvPr id="27" name="Tablo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468856"/>
              </p:ext>
            </p:extLst>
          </p:nvPr>
        </p:nvGraphicFramePr>
        <p:xfrm>
          <a:off x="6334211" y="3327323"/>
          <a:ext cx="2634816" cy="3963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9999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584817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3963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Sorti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17,500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sp>
        <p:nvSpPr>
          <p:cNvPr id="29" name="Dikdörtgen 28"/>
          <p:cNvSpPr/>
          <p:nvPr/>
        </p:nvSpPr>
        <p:spPr>
          <a:xfrm>
            <a:off x="249058" y="3949609"/>
            <a:ext cx="54483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Afet bölgesinde bulunan 9 havalimanında,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11.630 iç hat, 1.620 dış hat olmak üzere toplam 13.250 uçuş ile 15.582 ton yardım malzemesi taşınmış,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645.518 afetzede havayoluyla tahliye edilmiştir.</a:t>
            </a:r>
          </a:p>
        </p:txBody>
      </p:sp>
      <p:pic>
        <p:nvPicPr>
          <p:cNvPr id="3074" name="Picture 2" descr="Film Gündemi: Aslan Hürkuş Görevimiz Gökbey (2022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755" y="1999912"/>
            <a:ext cx="2139110" cy="100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çak Piste İniş Havaalanı küçük resim - pist Fotograflardan şeffaf PNG  görüntüs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295" y="2061713"/>
            <a:ext cx="2241010" cy="95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Gemi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159" y="2055081"/>
            <a:ext cx="2143125" cy="107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241379"/>
              </p:ext>
            </p:extLst>
          </p:nvPr>
        </p:nvGraphicFramePr>
        <p:xfrm>
          <a:off x="9126409" y="3329210"/>
          <a:ext cx="2455003" cy="4046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4134">
                  <a:extLst>
                    <a:ext uri="{9D8B030D-6E8A-4147-A177-3AD203B41FA5}">
                      <a16:colId xmlns:a16="http://schemas.microsoft.com/office/drawing/2014/main" val="1008999861"/>
                    </a:ext>
                  </a:extLst>
                </a:gridCol>
                <a:gridCol w="1410869">
                  <a:extLst>
                    <a:ext uri="{9D8B030D-6E8A-4147-A177-3AD203B41FA5}">
                      <a16:colId xmlns:a16="http://schemas.microsoft.com/office/drawing/2014/main" val="2393910773"/>
                    </a:ext>
                  </a:extLst>
                </a:gridCol>
              </a:tblGrid>
              <a:tr h="404692">
                <a:tc>
                  <a:txBody>
                    <a:bodyPr/>
                    <a:lstStyle/>
                    <a:p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Gemi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95292"/>
                  </a:ext>
                </a:extLst>
              </a:tr>
            </a:tbl>
          </a:graphicData>
        </a:graphic>
      </p:graphicFrame>
      <p:sp>
        <p:nvSpPr>
          <p:cNvPr id="14" name="Dikdörtgen 13"/>
          <p:cNvSpPr/>
          <p:nvPr/>
        </p:nvSpPr>
        <p:spPr>
          <a:xfrm>
            <a:off x="9031851" y="3832268"/>
            <a:ext cx="26307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17 gemi ile 519 yardım malzemesi,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403 iş makinesi,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909 personel bölgeye ulaştırılmış,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1.450 afetzede tahliye edilmiş,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Yangın söndürme faaliyeti icra edilmiştir.</a:t>
            </a:r>
          </a:p>
        </p:txBody>
      </p:sp>
      <p:pic>
        <p:nvPicPr>
          <p:cNvPr id="15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4" name="Picture 2" descr="Karayolu kapandı, araç taşıyan dev gemiler devrede! Deprem bölgesine yardım  için yola çıktılar - Finans haberlerinin doğru adresi - Mynet Finans Hab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4694848"/>
            <a:ext cx="2834298" cy="200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183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Depremi Yapılan Çalışmalar</a:t>
            </a:r>
          </a:p>
        </p:txBody>
      </p:sp>
      <p:pic>
        <p:nvPicPr>
          <p:cNvPr id="2050" name="Picture 2" descr="Tren Binek araç Mal vagonu Lokomotif Demiryolu araba, tren kabini, fotoğrafçılık, araba png thumbn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60" y="2333203"/>
            <a:ext cx="3006969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552091" y="1825293"/>
            <a:ext cx="31193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Barınma faaliyetleri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4028640" y="2366223"/>
            <a:ext cx="76860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Gar ve istasyonlar, misafirhane, sosyal tesis  ve şantiyeler ile yolcu ve personel servis vagonlarında 6000  kişi misafir edilmiş, 151 </a:t>
            </a:r>
            <a:r>
              <a:rPr lang="tr-TR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wc</a:t>
            </a: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kabin temin edilmiştir.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043020" y="3803959"/>
            <a:ext cx="7686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Mersin ve İskenderun limanlarında demirli gemilerde 6000  kişi misafir edilmiştir.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4043022" y="5253191"/>
            <a:ext cx="7686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Havalimanları ve sosyal tesislerde 6000  kişi misafir edilmiştir.</a:t>
            </a:r>
          </a:p>
        </p:txBody>
      </p:sp>
      <p:pic>
        <p:nvPicPr>
          <p:cNvPr id="12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İskenderun Körfezi'ndeki 1056 yataklı gemiye depremzedeler yerleştirilmeye  başlanaca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57" y="3815869"/>
            <a:ext cx="3337963" cy="259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780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Yuvarlatılmış Dikdörtgen 1">
            <a:extLst>
              <a:ext uri="{FF2B5EF4-FFF2-40B4-BE49-F238E27FC236}">
                <a16:creationId xmlns:a16="http://schemas.microsoft.com/office/drawing/2014/main" id="{07E11C8F-722A-47D0-BA10-8A7DE7C3E3C1}"/>
              </a:ext>
            </a:extLst>
          </p:cNvPr>
          <p:cNvSpPr/>
          <p:nvPr/>
        </p:nvSpPr>
        <p:spPr>
          <a:xfrm>
            <a:off x="6128217" y="1896498"/>
            <a:ext cx="1674245" cy="4757684"/>
          </a:xfrm>
          <a:prstGeom prst="roundRect">
            <a:avLst/>
          </a:prstGeom>
          <a:gradFill>
            <a:gsLst>
              <a:gs pos="0">
                <a:srgbClr val="EDE8E8"/>
              </a:gs>
              <a:gs pos="100000">
                <a:schemeClr val="bg1"/>
              </a:gs>
            </a:gsLst>
          </a:gradFill>
          <a:ln>
            <a:solidFill>
              <a:srgbClr val="C00000"/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30000"/>
              </a:lnSpc>
              <a:spcBef>
                <a:spcPts val="800"/>
              </a:spcBef>
              <a:spcAft>
                <a:spcPts val="800"/>
              </a:spcAft>
            </a:pPr>
            <a:r>
              <a:rPr lang="tr-TR" sz="2000" b="1" dirty="0">
                <a:solidFill>
                  <a:srgbClr val="FF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ONAY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tr-TR" sz="2000" b="1" dirty="0">
                <a:solidFill>
                  <a:srgbClr val="FF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AFAD</a:t>
            </a:r>
          </a:p>
          <a:p>
            <a:pPr marL="285750" indent="-285750">
              <a:lnSpc>
                <a:spcPct val="1300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tr-TR" sz="2000" b="1" dirty="0">
                <a:solidFill>
                  <a:srgbClr val="FF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Bakanlık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Nakliye Talepleri karşılama usulü</a:t>
            </a:r>
          </a:p>
        </p:txBody>
      </p:sp>
      <p:grpSp>
        <p:nvGrpSpPr>
          <p:cNvPr id="11" name="Grup 10"/>
          <p:cNvGrpSpPr/>
          <p:nvPr/>
        </p:nvGrpSpPr>
        <p:grpSpPr>
          <a:xfrm>
            <a:off x="229434" y="1849608"/>
            <a:ext cx="9283847" cy="4792855"/>
            <a:chOff x="334945" y="1497908"/>
            <a:chExt cx="8568397" cy="4792855"/>
          </a:xfrm>
        </p:grpSpPr>
        <p:grpSp>
          <p:nvGrpSpPr>
            <p:cNvPr id="12" name="Grup 11"/>
            <p:cNvGrpSpPr/>
            <p:nvPr/>
          </p:nvGrpSpPr>
          <p:grpSpPr>
            <a:xfrm>
              <a:off x="334945" y="1497908"/>
              <a:ext cx="8568397" cy="4792855"/>
              <a:chOff x="334945" y="1497908"/>
              <a:chExt cx="8568397" cy="4792855"/>
            </a:xfrm>
          </p:grpSpPr>
          <p:sp>
            <p:nvSpPr>
              <p:cNvPr id="15" name="Yuvarlatılmış Dikdörtgen 1">
                <a:extLst>
                  <a:ext uri="{FF2B5EF4-FFF2-40B4-BE49-F238E27FC236}">
                    <a16:creationId xmlns:a16="http://schemas.microsoft.com/office/drawing/2014/main" id="{07E11C8F-722A-47D0-BA10-8A7DE7C3E3C1}"/>
                  </a:ext>
                </a:extLst>
              </p:cNvPr>
              <p:cNvSpPr/>
              <p:nvPr/>
            </p:nvSpPr>
            <p:spPr>
              <a:xfrm>
                <a:off x="3294764" y="1497908"/>
                <a:ext cx="1976140" cy="4757684"/>
              </a:xfrm>
              <a:prstGeom prst="roundRect">
                <a:avLst/>
              </a:prstGeom>
              <a:gradFill>
                <a:gsLst>
                  <a:gs pos="0">
                    <a:srgbClr val="EDE8E8"/>
                  </a:gs>
                  <a:gs pos="100000">
                    <a:schemeClr val="bg1"/>
                  </a:gs>
                </a:gsLst>
              </a:gradFill>
              <a:ln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</a:pPr>
                <a:endParaRPr lang="tr-TR" sz="2000" b="1" dirty="0">
                  <a:solidFill>
                    <a:srgbClr val="FF0000"/>
                  </a:solidFill>
                  <a:latin typeface="Candara" panose="020E0502030303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</a:pPr>
                <a:endParaRPr lang="tr-TR" sz="2000" b="1" dirty="0">
                  <a:solidFill>
                    <a:srgbClr val="FF0000"/>
                  </a:solidFill>
                  <a:latin typeface="Candara" panose="020E0502030303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</a:pPr>
                <a:r>
                  <a:rPr lang="tr-TR" sz="2000" b="1" dirty="0">
                    <a:solidFill>
                      <a:srgbClr val="FF000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HANGİ MOD İLE</a:t>
                </a:r>
              </a:p>
              <a:p>
                <a:pPr marL="285750" indent="-285750"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rgbClr val="0070C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Karayolu</a:t>
                </a:r>
              </a:p>
              <a:p>
                <a:pPr marL="285750" indent="-285750"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rgbClr val="0070C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Havayolu</a:t>
                </a:r>
              </a:p>
              <a:p>
                <a:pPr marL="285750" indent="-285750"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rgbClr val="0070C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Demiryolu</a:t>
                </a:r>
              </a:p>
              <a:p>
                <a:pPr marL="285750" indent="-285750"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rgbClr val="0070C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Denizyolu</a:t>
                </a:r>
              </a:p>
            </p:txBody>
          </p:sp>
          <p:sp>
            <p:nvSpPr>
              <p:cNvPr id="16" name="Yuvarlatılmış Dikdörtgen 1">
                <a:extLst>
                  <a:ext uri="{FF2B5EF4-FFF2-40B4-BE49-F238E27FC236}">
                    <a16:creationId xmlns:a16="http://schemas.microsoft.com/office/drawing/2014/main" id="{B38CB93E-2714-4BDC-A5CA-8B56661067FD}"/>
                  </a:ext>
                </a:extLst>
              </p:cNvPr>
              <p:cNvSpPr/>
              <p:nvPr/>
            </p:nvSpPr>
            <p:spPr>
              <a:xfrm>
                <a:off x="334945" y="1533078"/>
                <a:ext cx="2353622" cy="4757685"/>
              </a:xfrm>
              <a:prstGeom prst="roundRect">
                <a:avLst/>
              </a:prstGeom>
              <a:gradFill>
                <a:gsLst>
                  <a:gs pos="0">
                    <a:srgbClr val="EDE8E8"/>
                  </a:gs>
                  <a:gs pos="100000">
                    <a:schemeClr val="bg1"/>
                  </a:gs>
                </a:gsLst>
              </a:gradFill>
              <a:ln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Bef>
                    <a:spcPts val="800"/>
                  </a:spcBef>
                  <a:spcAft>
                    <a:spcPts val="800"/>
                  </a:spcAft>
                </a:pPr>
                <a:endParaRPr lang="tr-T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  <a:cs typeface="Arial" panose="020B0604020202020204" pitchFamily="34" charset="0"/>
                </a:endParaRPr>
              </a:p>
              <a:p>
                <a:pPr algn="ctr">
                  <a:spcBef>
                    <a:spcPts val="800"/>
                  </a:spcBef>
                  <a:spcAft>
                    <a:spcPts val="800"/>
                  </a:spcAft>
                </a:pPr>
                <a:endParaRPr lang="tr-T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800"/>
                  </a:spcBef>
                  <a:spcAft>
                    <a:spcPts val="800"/>
                  </a:spcAft>
                </a:pPr>
                <a:endParaRPr lang="tr-TR" sz="2000" b="1" dirty="0">
                  <a:solidFill>
                    <a:srgbClr val="FF0000"/>
                  </a:solidFill>
                  <a:latin typeface="Candara" panose="020E0502030303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800"/>
                  </a:spcBef>
                  <a:spcAft>
                    <a:spcPts val="800"/>
                  </a:spcAft>
                </a:pPr>
                <a:r>
                  <a:rPr lang="tr-TR" sz="2000" b="1" dirty="0">
                    <a:solidFill>
                      <a:srgbClr val="FF000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NEREDEN</a:t>
                </a:r>
              </a:p>
              <a:p>
                <a:pPr marL="285750" indent="-285750"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Ekipler (öncelik sırası nedir?)</a:t>
                </a:r>
              </a:p>
              <a:p>
                <a:pPr marL="285750" indent="-285750"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 Yardım malzemeleri (Konumu-Cinsi)</a:t>
                </a:r>
              </a:p>
              <a:p>
                <a:pPr marL="285750" indent="-285750">
                  <a:spcBef>
                    <a:spcPts val="80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tr-T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Yükleme/Boşaltma Durumu</a:t>
                </a:r>
              </a:p>
            </p:txBody>
          </p:sp>
          <p:sp>
            <p:nvSpPr>
              <p:cNvPr id="17" name="Yuvarlatılmış Dikdörtgen 1">
                <a:extLst>
                  <a:ext uri="{FF2B5EF4-FFF2-40B4-BE49-F238E27FC236}">
                    <a16:creationId xmlns:a16="http://schemas.microsoft.com/office/drawing/2014/main" id="{C87F2B59-0983-46EC-A182-4620481C9A10}"/>
                  </a:ext>
                </a:extLst>
              </p:cNvPr>
              <p:cNvSpPr/>
              <p:nvPr/>
            </p:nvSpPr>
            <p:spPr>
              <a:xfrm>
                <a:off x="7810298" y="1533078"/>
                <a:ext cx="1093044" cy="4705442"/>
              </a:xfrm>
              <a:prstGeom prst="roundRect">
                <a:avLst/>
              </a:prstGeom>
              <a:gradFill>
                <a:gsLst>
                  <a:gs pos="0">
                    <a:srgbClr val="EDE8E8"/>
                  </a:gs>
                  <a:gs pos="100000">
                    <a:schemeClr val="bg1"/>
                  </a:gs>
                </a:gsLst>
              </a:gradFill>
              <a:ln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</a:pPr>
                <a:r>
                  <a:rPr lang="tr-TR" sz="2000" b="1" dirty="0">
                    <a:solidFill>
                      <a:srgbClr val="FF0000"/>
                    </a:solidFill>
                    <a:latin typeface="Candara" panose="020E0502030303020204" pitchFamily="34" charset="0"/>
                    <a:cs typeface="Arial" panose="020B0604020202020204" pitchFamily="34" charset="0"/>
                  </a:rPr>
                  <a:t>NEREYE </a:t>
                </a:r>
              </a:p>
              <a:p>
                <a:pPr>
                  <a:lnSpc>
                    <a:spcPct val="130000"/>
                  </a:lnSpc>
                  <a:spcBef>
                    <a:spcPts val="800"/>
                  </a:spcBef>
                  <a:spcAft>
                    <a:spcPts val="800"/>
                  </a:spcAft>
                </a:pPr>
                <a:endParaRPr lang="tr-T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Ok: Sağ 1">
              <a:extLst>
                <a:ext uri="{FF2B5EF4-FFF2-40B4-BE49-F238E27FC236}">
                  <a16:creationId xmlns:a16="http://schemas.microsoft.com/office/drawing/2014/main" id="{77625861-176F-4481-8915-51E159C98BA7}"/>
                </a:ext>
              </a:extLst>
            </p:cNvPr>
            <p:cNvSpPr/>
            <p:nvPr/>
          </p:nvSpPr>
          <p:spPr>
            <a:xfrm>
              <a:off x="2775801" y="3516261"/>
              <a:ext cx="463951" cy="307224"/>
            </a:xfrm>
            <a:prstGeom prst="rightArrow">
              <a:avLst/>
            </a:prstGeom>
            <a:solidFill>
              <a:srgbClr val="77777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 b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k: Sağ 1">
              <a:extLst>
                <a:ext uri="{FF2B5EF4-FFF2-40B4-BE49-F238E27FC236}">
                  <a16:creationId xmlns:a16="http://schemas.microsoft.com/office/drawing/2014/main" id="{77625861-176F-4481-8915-51E159C98BA7}"/>
                </a:ext>
              </a:extLst>
            </p:cNvPr>
            <p:cNvSpPr/>
            <p:nvPr/>
          </p:nvSpPr>
          <p:spPr>
            <a:xfrm>
              <a:off x="7305979" y="3586602"/>
              <a:ext cx="496903" cy="299198"/>
            </a:xfrm>
            <a:prstGeom prst="rightArrow">
              <a:avLst/>
            </a:prstGeom>
            <a:solidFill>
              <a:srgbClr val="77777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 b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up 17"/>
          <p:cNvGrpSpPr/>
          <p:nvPr/>
        </p:nvGrpSpPr>
        <p:grpSpPr>
          <a:xfrm>
            <a:off x="1027516" y="2146120"/>
            <a:ext cx="835897" cy="1035080"/>
            <a:chOff x="307976" y="-3267076"/>
            <a:chExt cx="1965325" cy="2433638"/>
          </a:xfrm>
          <a:solidFill>
            <a:srgbClr val="E43D43"/>
          </a:solidFill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307976" y="-3267076"/>
              <a:ext cx="1831975" cy="2433638"/>
            </a:xfrm>
            <a:custGeom>
              <a:avLst/>
              <a:gdLst>
                <a:gd name="T0" fmla="*/ 374 w 509"/>
                <a:gd name="T1" fmla="*/ 674 h 674"/>
                <a:gd name="T2" fmla="*/ 216 w 509"/>
                <a:gd name="T3" fmla="*/ 607 h 674"/>
                <a:gd name="T4" fmla="*/ 62 w 509"/>
                <a:gd name="T5" fmla="*/ 382 h 674"/>
                <a:gd name="T6" fmla="*/ 12 w 509"/>
                <a:gd name="T7" fmla="*/ 229 h 674"/>
                <a:gd name="T8" fmla="*/ 108 w 509"/>
                <a:gd name="T9" fmla="*/ 22 h 674"/>
                <a:gd name="T10" fmla="*/ 176 w 509"/>
                <a:gd name="T11" fmla="*/ 42 h 674"/>
                <a:gd name="T12" fmla="*/ 222 w 509"/>
                <a:gd name="T13" fmla="*/ 156 h 674"/>
                <a:gd name="T14" fmla="*/ 198 w 509"/>
                <a:gd name="T15" fmla="*/ 203 h 674"/>
                <a:gd name="T16" fmla="*/ 160 w 509"/>
                <a:gd name="T17" fmla="*/ 215 h 674"/>
                <a:gd name="T18" fmla="*/ 137 w 509"/>
                <a:gd name="T19" fmla="*/ 252 h 674"/>
                <a:gd name="T20" fmla="*/ 141 w 509"/>
                <a:gd name="T21" fmla="*/ 268 h 674"/>
                <a:gd name="T22" fmla="*/ 278 w 509"/>
                <a:gd name="T23" fmla="*/ 502 h 674"/>
                <a:gd name="T24" fmla="*/ 335 w 509"/>
                <a:gd name="T25" fmla="*/ 504 h 674"/>
                <a:gd name="T26" fmla="*/ 366 w 509"/>
                <a:gd name="T27" fmla="*/ 476 h 674"/>
                <a:gd name="T28" fmla="*/ 405 w 509"/>
                <a:gd name="T29" fmla="*/ 478 h 674"/>
                <a:gd name="T30" fmla="*/ 495 w 509"/>
                <a:gd name="T31" fmla="*/ 595 h 674"/>
                <a:gd name="T32" fmla="*/ 476 w 509"/>
                <a:gd name="T33" fmla="*/ 647 h 674"/>
                <a:gd name="T34" fmla="*/ 374 w 509"/>
                <a:gd name="T35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9" h="674">
                  <a:moveTo>
                    <a:pt x="374" y="674"/>
                  </a:moveTo>
                  <a:cubicBezTo>
                    <a:pt x="307" y="674"/>
                    <a:pt x="258" y="648"/>
                    <a:pt x="216" y="607"/>
                  </a:cubicBezTo>
                  <a:cubicBezTo>
                    <a:pt x="150" y="543"/>
                    <a:pt x="103" y="464"/>
                    <a:pt x="62" y="382"/>
                  </a:cubicBezTo>
                  <a:cubicBezTo>
                    <a:pt x="38" y="334"/>
                    <a:pt x="19" y="284"/>
                    <a:pt x="12" y="229"/>
                  </a:cubicBezTo>
                  <a:cubicBezTo>
                    <a:pt x="0" y="140"/>
                    <a:pt x="37" y="72"/>
                    <a:pt x="108" y="22"/>
                  </a:cubicBezTo>
                  <a:cubicBezTo>
                    <a:pt x="140" y="0"/>
                    <a:pt x="160" y="6"/>
                    <a:pt x="176" y="42"/>
                  </a:cubicBezTo>
                  <a:cubicBezTo>
                    <a:pt x="193" y="79"/>
                    <a:pt x="208" y="117"/>
                    <a:pt x="222" y="156"/>
                  </a:cubicBezTo>
                  <a:cubicBezTo>
                    <a:pt x="232" y="183"/>
                    <a:pt x="225" y="193"/>
                    <a:pt x="198" y="203"/>
                  </a:cubicBezTo>
                  <a:cubicBezTo>
                    <a:pt x="186" y="207"/>
                    <a:pt x="173" y="210"/>
                    <a:pt x="160" y="215"/>
                  </a:cubicBezTo>
                  <a:cubicBezTo>
                    <a:pt x="140" y="221"/>
                    <a:pt x="134" y="232"/>
                    <a:pt x="137" y="252"/>
                  </a:cubicBezTo>
                  <a:cubicBezTo>
                    <a:pt x="138" y="258"/>
                    <a:pt x="140" y="263"/>
                    <a:pt x="141" y="268"/>
                  </a:cubicBezTo>
                  <a:cubicBezTo>
                    <a:pt x="170" y="356"/>
                    <a:pt x="215" y="435"/>
                    <a:pt x="278" y="502"/>
                  </a:cubicBezTo>
                  <a:cubicBezTo>
                    <a:pt x="300" y="526"/>
                    <a:pt x="312" y="525"/>
                    <a:pt x="335" y="504"/>
                  </a:cubicBezTo>
                  <a:cubicBezTo>
                    <a:pt x="345" y="494"/>
                    <a:pt x="355" y="484"/>
                    <a:pt x="366" y="476"/>
                  </a:cubicBezTo>
                  <a:cubicBezTo>
                    <a:pt x="380" y="465"/>
                    <a:pt x="395" y="464"/>
                    <a:pt x="405" y="478"/>
                  </a:cubicBezTo>
                  <a:cubicBezTo>
                    <a:pt x="436" y="516"/>
                    <a:pt x="467" y="555"/>
                    <a:pt x="495" y="595"/>
                  </a:cubicBezTo>
                  <a:cubicBezTo>
                    <a:pt x="509" y="615"/>
                    <a:pt x="502" y="633"/>
                    <a:pt x="476" y="647"/>
                  </a:cubicBezTo>
                  <a:cubicBezTo>
                    <a:pt x="443" y="666"/>
                    <a:pt x="406" y="674"/>
                    <a:pt x="374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1395413" y="-3028950"/>
              <a:ext cx="877888" cy="1416050"/>
            </a:xfrm>
            <a:custGeom>
              <a:avLst/>
              <a:gdLst>
                <a:gd name="T0" fmla="*/ 244 w 244"/>
                <a:gd name="T1" fmla="*/ 319 h 392"/>
                <a:gd name="T2" fmla="*/ 238 w 244"/>
                <a:gd name="T3" fmla="*/ 371 h 392"/>
                <a:gd name="T4" fmla="*/ 217 w 244"/>
                <a:gd name="T5" fmla="*/ 387 h 392"/>
                <a:gd name="T6" fmla="*/ 203 w 244"/>
                <a:gd name="T7" fmla="*/ 366 h 392"/>
                <a:gd name="T8" fmla="*/ 196 w 244"/>
                <a:gd name="T9" fmla="*/ 241 h 392"/>
                <a:gd name="T10" fmla="*/ 22 w 244"/>
                <a:gd name="T11" fmla="*/ 40 h 392"/>
                <a:gd name="T12" fmla="*/ 11 w 244"/>
                <a:gd name="T13" fmla="*/ 36 h 392"/>
                <a:gd name="T14" fmla="*/ 0 w 244"/>
                <a:gd name="T15" fmla="*/ 11 h 392"/>
                <a:gd name="T16" fmla="*/ 24 w 244"/>
                <a:gd name="T17" fmla="*/ 3 h 392"/>
                <a:gd name="T18" fmla="*/ 113 w 244"/>
                <a:gd name="T19" fmla="*/ 52 h 392"/>
                <a:gd name="T20" fmla="*/ 244 w 244"/>
                <a:gd name="T21" fmla="*/ 319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392">
                  <a:moveTo>
                    <a:pt x="244" y="319"/>
                  </a:moveTo>
                  <a:cubicBezTo>
                    <a:pt x="242" y="336"/>
                    <a:pt x="241" y="353"/>
                    <a:pt x="238" y="371"/>
                  </a:cubicBezTo>
                  <a:cubicBezTo>
                    <a:pt x="237" y="383"/>
                    <a:pt x="229" y="392"/>
                    <a:pt x="217" y="387"/>
                  </a:cubicBezTo>
                  <a:cubicBezTo>
                    <a:pt x="210" y="385"/>
                    <a:pt x="202" y="373"/>
                    <a:pt x="203" y="366"/>
                  </a:cubicBezTo>
                  <a:cubicBezTo>
                    <a:pt x="208" y="324"/>
                    <a:pt x="207" y="282"/>
                    <a:pt x="196" y="241"/>
                  </a:cubicBezTo>
                  <a:cubicBezTo>
                    <a:pt x="170" y="147"/>
                    <a:pt x="111" y="80"/>
                    <a:pt x="22" y="40"/>
                  </a:cubicBezTo>
                  <a:cubicBezTo>
                    <a:pt x="18" y="39"/>
                    <a:pt x="12" y="38"/>
                    <a:pt x="11" y="36"/>
                  </a:cubicBezTo>
                  <a:cubicBezTo>
                    <a:pt x="6" y="28"/>
                    <a:pt x="3" y="19"/>
                    <a:pt x="0" y="11"/>
                  </a:cubicBezTo>
                  <a:cubicBezTo>
                    <a:pt x="8" y="8"/>
                    <a:pt x="19" y="0"/>
                    <a:pt x="24" y="3"/>
                  </a:cubicBezTo>
                  <a:cubicBezTo>
                    <a:pt x="55" y="18"/>
                    <a:pt x="86" y="32"/>
                    <a:pt x="113" y="52"/>
                  </a:cubicBezTo>
                  <a:cubicBezTo>
                    <a:pt x="196" y="115"/>
                    <a:pt x="243" y="214"/>
                    <a:pt x="244" y="3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1301751" y="-2782888"/>
              <a:ext cx="758825" cy="1093788"/>
            </a:xfrm>
            <a:custGeom>
              <a:avLst/>
              <a:gdLst>
                <a:gd name="T0" fmla="*/ 160 w 211"/>
                <a:gd name="T1" fmla="*/ 249 h 303"/>
                <a:gd name="T2" fmla="*/ 33 w 211"/>
                <a:gd name="T3" fmla="*/ 45 h 303"/>
                <a:gd name="T4" fmla="*/ 22 w 211"/>
                <a:gd name="T5" fmla="*/ 40 h 303"/>
                <a:gd name="T6" fmla="*/ 7 w 211"/>
                <a:gd name="T7" fmla="*/ 13 h 303"/>
                <a:gd name="T8" fmla="*/ 37 w 211"/>
                <a:gd name="T9" fmla="*/ 7 h 303"/>
                <a:gd name="T10" fmla="*/ 194 w 211"/>
                <a:gd name="T11" fmla="*/ 281 h 303"/>
                <a:gd name="T12" fmla="*/ 173 w 211"/>
                <a:gd name="T13" fmla="*/ 301 h 303"/>
                <a:gd name="T14" fmla="*/ 157 w 211"/>
                <a:gd name="T15" fmla="*/ 278 h 303"/>
                <a:gd name="T16" fmla="*/ 160 w 211"/>
                <a:gd name="T17" fmla="*/ 249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303">
                  <a:moveTo>
                    <a:pt x="160" y="249"/>
                  </a:moveTo>
                  <a:cubicBezTo>
                    <a:pt x="157" y="160"/>
                    <a:pt x="116" y="90"/>
                    <a:pt x="33" y="45"/>
                  </a:cubicBezTo>
                  <a:cubicBezTo>
                    <a:pt x="29" y="44"/>
                    <a:pt x="26" y="42"/>
                    <a:pt x="22" y="40"/>
                  </a:cubicBezTo>
                  <a:cubicBezTo>
                    <a:pt x="10" y="35"/>
                    <a:pt x="0" y="28"/>
                    <a:pt x="7" y="13"/>
                  </a:cubicBezTo>
                  <a:cubicBezTo>
                    <a:pt x="14" y="0"/>
                    <a:pt x="25" y="2"/>
                    <a:pt x="37" y="7"/>
                  </a:cubicBezTo>
                  <a:cubicBezTo>
                    <a:pt x="140" y="47"/>
                    <a:pt x="211" y="172"/>
                    <a:pt x="194" y="281"/>
                  </a:cubicBezTo>
                  <a:cubicBezTo>
                    <a:pt x="192" y="294"/>
                    <a:pt x="187" y="303"/>
                    <a:pt x="173" y="301"/>
                  </a:cubicBezTo>
                  <a:cubicBezTo>
                    <a:pt x="160" y="300"/>
                    <a:pt x="156" y="290"/>
                    <a:pt x="157" y="278"/>
                  </a:cubicBezTo>
                  <a:cubicBezTo>
                    <a:pt x="158" y="270"/>
                    <a:pt x="159" y="262"/>
                    <a:pt x="160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1228726" y="-2533650"/>
              <a:ext cx="519113" cy="771525"/>
            </a:xfrm>
            <a:custGeom>
              <a:avLst/>
              <a:gdLst>
                <a:gd name="T0" fmla="*/ 106 w 144"/>
                <a:gd name="T1" fmla="*/ 167 h 214"/>
                <a:gd name="T2" fmla="*/ 24 w 144"/>
                <a:gd name="T3" fmla="*/ 44 h 214"/>
                <a:gd name="T4" fmla="*/ 9 w 144"/>
                <a:gd name="T5" fmla="*/ 15 h 214"/>
                <a:gd name="T6" fmla="*/ 41 w 144"/>
                <a:gd name="T7" fmla="*/ 11 h 214"/>
                <a:gd name="T8" fmla="*/ 143 w 144"/>
                <a:gd name="T9" fmla="*/ 176 h 214"/>
                <a:gd name="T10" fmla="*/ 124 w 144"/>
                <a:gd name="T11" fmla="*/ 214 h 214"/>
                <a:gd name="T12" fmla="*/ 106 w 144"/>
                <a:gd name="T13" fmla="*/ 16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214">
                  <a:moveTo>
                    <a:pt x="106" y="167"/>
                  </a:moveTo>
                  <a:cubicBezTo>
                    <a:pt x="104" y="118"/>
                    <a:pt x="77" y="73"/>
                    <a:pt x="24" y="44"/>
                  </a:cubicBezTo>
                  <a:cubicBezTo>
                    <a:pt x="12" y="37"/>
                    <a:pt x="0" y="31"/>
                    <a:pt x="9" y="15"/>
                  </a:cubicBezTo>
                  <a:cubicBezTo>
                    <a:pt x="17" y="0"/>
                    <a:pt x="30" y="4"/>
                    <a:pt x="41" y="11"/>
                  </a:cubicBezTo>
                  <a:cubicBezTo>
                    <a:pt x="106" y="47"/>
                    <a:pt x="139" y="103"/>
                    <a:pt x="143" y="176"/>
                  </a:cubicBezTo>
                  <a:cubicBezTo>
                    <a:pt x="144" y="202"/>
                    <a:pt x="138" y="214"/>
                    <a:pt x="124" y="214"/>
                  </a:cubicBezTo>
                  <a:cubicBezTo>
                    <a:pt x="111" y="214"/>
                    <a:pt x="106" y="205"/>
                    <a:pt x="106" y="1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4" name="Yuvarlatılmış Dikdörtgen 33"/>
          <p:cNvSpPr/>
          <p:nvPr/>
        </p:nvSpPr>
        <p:spPr>
          <a:xfrm>
            <a:off x="10029817" y="1884778"/>
            <a:ext cx="1942524" cy="839081"/>
          </a:xfrm>
          <a:prstGeom prst="roundRect">
            <a:avLst/>
          </a:prstGeom>
          <a:gradFill>
            <a:gsLst>
              <a:gs pos="0">
                <a:srgbClr val="C1B6B0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Konteynerkent</a:t>
            </a:r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/</a:t>
            </a:r>
          </a:p>
          <a:p>
            <a:pPr algn="ctr"/>
            <a:r>
              <a:rPr lang="tr-TR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Çadırkent</a:t>
            </a:r>
            <a:endParaRPr lang="tr-TR" sz="18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5" name="Yuvarlatılmış Dikdörtgen 34"/>
          <p:cNvSpPr/>
          <p:nvPr/>
        </p:nvSpPr>
        <p:spPr>
          <a:xfrm>
            <a:off x="10029817" y="3174008"/>
            <a:ext cx="1942524" cy="839081"/>
          </a:xfrm>
          <a:prstGeom prst="roundRect">
            <a:avLst/>
          </a:prstGeom>
          <a:gradFill>
            <a:gsLst>
              <a:gs pos="0">
                <a:srgbClr val="C1B6B0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Kamu Misafirhane/</a:t>
            </a:r>
          </a:p>
          <a:p>
            <a:pPr algn="ctr"/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Sosyal Tesisler</a:t>
            </a:r>
          </a:p>
        </p:txBody>
      </p:sp>
      <p:sp>
        <p:nvSpPr>
          <p:cNvPr id="36" name="Yuvarlatılmış Dikdörtgen 35"/>
          <p:cNvSpPr/>
          <p:nvPr/>
        </p:nvSpPr>
        <p:spPr>
          <a:xfrm>
            <a:off x="10029817" y="4463237"/>
            <a:ext cx="1942524" cy="839081"/>
          </a:xfrm>
          <a:prstGeom prst="roundRect">
            <a:avLst/>
          </a:prstGeom>
          <a:gradFill>
            <a:gsLst>
              <a:gs pos="0">
                <a:srgbClr val="C1B6B0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Depolar</a:t>
            </a:r>
          </a:p>
        </p:txBody>
      </p:sp>
      <p:sp>
        <p:nvSpPr>
          <p:cNvPr id="37" name="Yuvarlatılmış Dikdörtgen 36"/>
          <p:cNvSpPr/>
          <p:nvPr/>
        </p:nvSpPr>
        <p:spPr>
          <a:xfrm>
            <a:off x="10029817" y="5751138"/>
            <a:ext cx="1942524" cy="839081"/>
          </a:xfrm>
          <a:prstGeom prst="roundRect">
            <a:avLst/>
          </a:prstGeom>
          <a:gradFill>
            <a:gsLst>
              <a:gs pos="0">
                <a:srgbClr val="C1B6B0"/>
              </a:gs>
              <a:gs pos="100000">
                <a:schemeClr val="bg1"/>
              </a:gs>
            </a:gsLst>
            <a:lin ang="16200000" scaled="0"/>
          </a:gradFill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Afet/Olay Bölgeleri</a:t>
            </a:r>
            <a:endParaRPr lang="tr-TR" sz="18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cxnSp>
        <p:nvCxnSpPr>
          <p:cNvPr id="38" name="Dirsek Bağlayıcısı 37"/>
          <p:cNvCxnSpPr>
            <a:stCxn id="17" idx="3"/>
            <a:endCxn id="34" idx="1"/>
          </p:cNvCxnSpPr>
          <p:nvPr/>
        </p:nvCxnSpPr>
        <p:spPr>
          <a:xfrm flipV="1">
            <a:off x="9513281" y="2304319"/>
            <a:ext cx="516536" cy="1933180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irsek Bağlayıcısı 38"/>
          <p:cNvCxnSpPr>
            <a:stCxn id="17" idx="3"/>
            <a:endCxn id="37" idx="1"/>
          </p:cNvCxnSpPr>
          <p:nvPr/>
        </p:nvCxnSpPr>
        <p:spPr>
          <a:xfrm>
            <a:off x="9513281" y="4237499"/>
            <a:ext cx="516536" cy="1933180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irsek Bağlayıcısı 39"/>
          <p:cNvCxnSpPr>
            <a:stCxn id="17" idx="3"/>
            <a:endCxn id="35" idx="1"/>
          </p:cNvCxnSpPr>
          <p:nvPr/>
        </p:nvCxnSpPr>
        <p:spPr>
          <a:xfrm flipV="1">
            <a:off x="9513281" y="3593549"/>
            <a:ext cx="516536" cy="643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irsek Bağlayıcısı 40"/>
          <p:cNvCxnSpPr>
            <a:stCxn id="17" idx="3"/>
            <a:endCxn id="36" idx="1"/>
          </p:cNvCxnSpPr>
          <p:nvPr/>
        </p:nvCxnSpPr>
        <p:spPr>
          <a:xfrm>
            <a:off x="9513281" y="4237499"/>
            <a:ext cx="516536" cy="645279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/>
          <p:cNvCxnSpPr/>
          <p:nvPr/>
        </p:nvCxnSpPr>
        <p:spPr>
          <a:xfrm>
            <a:off x="622522" y="3846038"/>
            <a:ext cx="177165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>
            <a:off x="3588455" y="3944678"/>
            <a:ext cx="177165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4" name="Ok: Sağ 1">
            <a:extLst>
              <a:ext uri="{FF2B5EF4-FFF2-40B4-BE49-F238E27FC236}">
                <a16:creationId xmlns:a16="http://schemas.microsoft.com/office/drawing/2014/main" id="{77625861-176F-4481-8915-51E159C98BA7}"/>
              </a:ext>
            </a:extLst>
          </p:cNvPr>
          <p:cNvSpPr/>
          <p:nvPr/>
        </p:nvSpPr>
        <p:spPr>
          <a:xfrm>
            <a:off x="5629026" y="3938302"/>
            <a:ext cx="502690" cy="299198"/>
          </a:xfrm>
          <a:prstGeom prst="rightArrow">
            <a:avLst/>
          </a:prstGeom>
          <a:solidFill>
            <a:srgbClr val="7777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Düz Bağlayıcı 54"/>
          <p:cNvCxnSpPr/>
          <p:nvPr/>
        </p:nvCxnSpPr>
        <p:spPr>
          <a:xfrm flipV="1">
            <a:off x="6289638" y="3939814"/>
            <a:ext cx="1245097" cy="586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58" name="Picture 2" descr="Analiz ve Raporlama » Tek Kılavuz A.Ş.">
            <a:extLst>
              <a:ext uri="{FF2B5EF4-FFF2-40B4-BE49-F238E27FC236}">
                <a16:creationId xmlns:a16="http://schemas.microsoft.com/office/drawing/2014/main" id="{E1D22DB7-DEA8-4FAF-88A5-EB071D44D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614" y="2136468"/>
            <a:ext cx="1060731" cy="123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0" descr="Transport PNG Images, Transparent Transport Image Download - PNGi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820" y="1963086"/>
            <a:ext cx="1980095" cy="148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816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Nakliye talep çizelgesi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539330"/>
              </p:ext>
            </p:extLst>
          </p:nvPr>
        </p:nvGraphicFramePr>
        <p:xfrm>
          <a:off x="316524" y="1945512"/>
          <a:ext cx="11500340" cy="4455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577">
                  <a:extLst>
                    <a:ext uri="{9D8B030D-6E8A-4147-A177-3AD203B41FA5}">
                      <a16:colId xmlns:a16="http://schemas.microsoft.com/office/drawing/2014/main" val="4226725266"/>
                    </a:ext>
                  </a:extLst>
                </a:gridCol>
                <a:gridCol w="441362">
                  <a:extLst>
                    <a:ext uri="{9D8B030D-6E8A-4147-A177-3AD203B41FA5}">
                      <a16:colId xmlns:a16="http://schemas.microsoft.com/office/drawing/2014/main" val="1209672994"/>
                    </a:ext>
                  </a:extLst>
                </a:gridCol>
                <a:gridCol w="1211179">
                  <a:extLst>
                    <a:ext uri="{9D8B030D-6E8A-4147-A177-3AD203B41FA5}">
                      <a16:colId xmlns:a16="http://schemas.microsoft.com/office/drawing/2014/main" val="2520019459"/>
                    </a:ext>
                  </a:extLst>
                </a:gridCol>
                <a:gridCol w="1108536">
                  <a:extLst>
                    <a:ext uri="{9D8B030D-6E8A-4147-A177-3AD203B41FA5}">
                      <a16:colId xmlns:a16="http://schemas.microsoft.com/office/drawing/2014/main" val="2768091272"/>
                    </a:ext>
                  </a:extLst>
                </a:gridCol>
                <a:gridCol w="1200915">
                  <a:extLst>
                    <a:ext uri="{9D8B030D-6E8A-4147-A177-3AD203B41FA5}">
                      <a16:colId xmlns:a16="http://schemas.microsoft.com/office/drawing/2014/main" val="3234928318"/>
                    </a:ext>
                  </a:extLst>
                </a:gridCol>
                <a:gridCol w="1331077">
                  <a:extLst>
                    <a:ext uri="{9D8B030D-6E8A-4147-A177-3AD203B41FA5}">
                      <a16:colId xmlns:a16="http://schemas.microsoft.com/office/drawing/2014/main" val="3462631330"/>
                    </a:ext>
                  </a:extLst>
                </a:gridCol>
                <a:gridCol w="1545786">
                  <a:extLst>
                    <a:ext uri="{9D8B030D-6E8A-4147-A177-3AD203B41FA5}">
                      <a16:colId xmlns:a16="http://schemas.microsoft.com/office/drawing/2014/main" val="4022342379"/>
                    </a:ext>
                  </a:extLst>
                </a:gridCol>
                <a:gridCol w="1546555">
                  <a:extLst>
                    <a:ext uri="{9D8B030D-6E8A-4147-A177-3AD203B41FA5}">
                      <a16:colId xmlns:a16="http://schemas.microsoft.com/office/drawing/2014/main" val="3965089786"/>
                    </a:ext>
                  </a:extLst>
                </a:gridCol>
                <a:gridCol w="1170586">
                  <a:extLst>
                    <a:ext uri="{9D8B030D-6E8A-4147-A177-3AD203B41FA5}">
                      <a16:colId xmlns:a16="http://schemas.microsoft.com/office/drawing/2014/main" val="2513615584"/>
                    </a:ext>
                  </a:extLst>
                </a:gridCol>
                <a:gridCol w="1548767">
                  <a:extLst>
                    <a:ext uri="{9D8B030D-6E8A-4147-A177-3AD203B41FA5}">
                      <a16:colId xmlns:a16="http://schemas.microsoft.com/office/drawing/2014/main" val="4112103855"/>
                    </a:ext>
                  </a:extLst>
                </a:gridCol>
              </a:tblGrid>
              <a:tr h="1204296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SIRA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</a:t>
                      </a:r>
                    </a:p>
                  </a:txBody>
                  <a:tcPr marL="44450" marR="44450" marT="0" marB="0" vert="vert27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ÖNCELİK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SIRASI</a:t>
                      </a:r>
                    </a:p>
                  </a:txBody>
                  <a:tcPr marL="44450" marR="44450" marT="0" marB="0" vert="vert27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YÜKÜN CİNSİ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(Yük/Yolcu)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MİKTARI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(Tonaj-Adet)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YÜKÜN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ŞEKLİ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(Ambalaj türü)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TAŞIMA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ÇEŞİDİ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(Kara,</a:t>
                      </a:r>
                      <a:r>
                        <a:rPr lang="tr-TR" sz="1050" b="1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hava, deniz, demiryolu)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TAŞIMANIN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BAŞLADIĞI YER (Yüklemenin yapılacağı yer)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TAŞIMANIN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BİTİĞİ YER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(Varış yeri)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BAŞLAMA GÜNÜ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(Afetin kaçıncı günü)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AÇIKLAMALAR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(Yükün önemi)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506160"/>
                  </a:ext>
                </a:extLst>
              </a:tr>
              <a:tr h="1210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Yük ve Yolcu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…. Kişi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…. Adet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….</a:t>
                      </a:r>
                      <a:r>
                        <a:rPr lang="tr-TR" sz="1050" b="1" baseline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Ton</a:t>
                      </a: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Koli, Kutu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Havayolu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Esenboğa Havalimanı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Sabiha Gökçen Havalimanı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 Gün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Bozulabilir gıda maddesi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Tehlikeli madde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Canlı hayvan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tr-TR" sz="1050" b="1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tr-TR" sz="1050" b="1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Kültürel Varlık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329601"/>
                  </a:ext>
                </a:extLst>
              </a:tr>
              <a:tr h="10201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694684"/>
                  </a:ext>
                </a:extLst>
              </a:tr>
              <a:tr h="10201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05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064917"/>
                  </a:ext>
                </a:extLst>
              </a:tr>
            </a:tbl>
          </a:graphicData>
        </a:graphic>
      </p:graphicFrame>
      <p:pic>
        <p:nvPicPr>
          <p:cNvPr id="4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525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Nakliye Grubu yapılan çalışmalar…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1318970" y="6366450"/>
            <a:ext cx="595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10</a:t>
            </a:r>
          </a:p>
        </p:txBody>
      </p:sp>
      <p:grpSp>
        <p:nvGrpSpPr>
          <p:cNvPr id="4" name="Grup 3"/>
          <p:cNvGrpSpPr/>
          <p:nvPr/>
        </p:nvGrpSpPr>
        <p:grpSpPr>
          <a:xfrm>
            <a:off x="927292" y="1872515"/>
            <a:ext cx="10297220" cy="3806089"/>
            <a:chOff x="927292" y="1872515"/>
            <a:chExt cx="10297220" cy="3806089"/>
          </a:xfrm>
        </p:grpSpPr>
        <p:grpSp>
          <p:nvGrpSpPr>
            <p:cNvPr id="5" name="그룹 37">
              <a:extLst>
                <a:ext uri="{FF2B5EF4-FFF2-40B4-BE49-F238E27FC236}">
                  <a16:creationId xmlns:a16="http://schemas.microsoft.com/office/drawing/2014/main" id="{E70C451B-C757-48ED-A856-F85BCB1EC431}"/>
                </a:ext>
              </a:extLst>
            </p:cNvPr>
            <p:cNvGrpSpPr/>
            <p:nvPr/>
          </p:nvGrpSpPr>
          <p:grpSpPr>
            <a:xfrm>
              <a:off x="4664055" y="2496426"/>
              <a:ext cx="2846384" cy="2838215"/>
              <a:chOff x="4664054" y="2409981"/>
              <a:chExt cx="2846384" cy="2838215"/>
            </a:xfrm>
          </p:grpSpPr>
          <p:sp>
            <p:nvSpPr>
              <p:cNvPr id="10" name="Rounded Rectangle 10">
                <a:extLst>
                  <a:ext uri="{FF2B5EF4-FFF2-40B4-BE49-F238E27FC236}">
                    <a16:creationId xmlns:a16="http://schemas.microsoft.com/office/drawing/2014/main" id="{C699B486-C98E-4302-BFAE-B991F001EF08}"/>
                  </a:ext>
                </a:extLst>
              </p:cNvPr>
              <p:cNvSpPr/>
              <p:nvPr/>
            </p:nvSpPr>
            <p:spPr>
              <a:xfrm rot="18900000">
                <a:off x="5849646" y="2409981"/>
                <a:ext cx="1660792" cy="1660792"/>
              </a:xfrm>
              <a:prstGeom prst="roundRect">
                <a:avLst>
                  <a:gd name="adj" fmla="val 1561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D5F25684-4264-41F5-AAE7-0A8CB0E0263F}"/>
                  </a:ext>
                </a:extLst>
              </p:cNvPr>
              <p:cNvSpPr/>
              <p:nvPr/>
            </p:nvSpPr>
            <p:spPr>
              <a:xfrm rot="18900000">
                <a:off x="4668141" y="2409981"/>
                <a:ext cx="1660792" cy="1660792"/>
              </a:xfrm>
              <a:prstGeom prst="roundRect">
                <a:avLst>
                  <a:gd name="adj" fmla="val 15614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Rounded Rectangle 12">
                <a:extLst>
                  <a:ext uri="{FF2B5EF4-FFF2-40B4-BE49-F238E27FC236}">
                    <a16:creationId xmlns:a16="http://schemas.microsoft.com/office/drawing/2014/main" id="{98E67845-46F2-4DF8-8B3F-1FEBB533127C}"/>
                  </a:ext>
                </a:extLst>
              </p:cNvPr>
              <p:cNvSpPr/>
              <p:nvPr/>
            </p:nvSpPr>
            <p:spPr>
              <a:xfrm rot="18900000">
                <a:off x="4664054" y="3587404"/>
                <a:ext cx="1660792" cy="1660792"/>
              </a:xfrm>
              <a:prstGeom prst="roundRect">
                <a:avLst>
                  <a:gd name="adj" fmla="val 1561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Rounded Rectangle 11">
                <a:extLst>
                  <a:ext uri="{FF2B5EF4-FFF2-40B4-BE49-F238E27FC236}">
                    <a16:creationId xmlns:a16="http://schemas.microsoft.com/office/drawing/2014/main" id="{994A4A69-2613-4516-87AC-90DD4D866653}"/>
                  </a:ext>
                </a:extLst>
              </p:cNvPr>
              <p:cNvSpPr/>
              <p:nvPr/>
            </p:nvSpPr>
            <p:spPr>
              <a:xfrm rot="18900000">
                <a:off x="5823394" y="3587404"/>
                <a:ext cx="1660792" cy="1660792"/>
              </a:xfrm>
              <a:custGeom>
                <a:avLst/>
                <a:gdLst/>
                <a:ahLst/>
                <a:cxnLst/>
                <a:rect l="l" t="t" r="r" b="b"/>
                <a:pathLst>
                  <a:path w="1660792" h="1660792">
                    <a:moveTo>
                      <a:pt x="851127" y="0"/>
                    </a:moveTo>
                    <a:lnTo>
                      <a:pt x="851127" y="587475"/>
                    </a:lnTo>
                    <a:cubicBezTo>
                      <a:pt x="851127" y="730691"/>
                      <a:pt x="967227" y="846791"/>
                      <a:pt x="1110443" y="846791"/>
                    </a:cubicBezTo>
                    <a:lnTo>
                      <a:pt x="1660792" y="846791"/>
                    </a:lnTo>
                    <a:lnTo>
                      <a:pt x="1660792" y="1401476"/>
                    </a:lnTo>
                    <a:cubicBezTo>
                      <a:pt x="1660792" y="1544692"/>
                      <a:pt x="1544692" y="1660792"/>
                      <a:pt x="1401476" y="1660792"/>
                    </a:cubicBezTo>
                    <a:lnTo>
                      <a:pt x="259316" y="1660792"/>
                    </a:lnTo>
                    <a:cubicBezTo>
                      <a:pt x="116100" y="1660792"/>
                      <a:pt x="0" y="1544692"/>
                      <a:pt x="0" y="1401476"/>
                    </a:cubicBezTo>
                    <a:lnTo>
                      <a:pt x="0" y="259316"/>
                    </a:lnTo>
                    <a:cubicBezTo>
                      <a:pt x="0" y="116100"/>
                      <a:pt x="116100" y="0"/>
                      <a:pt x="2593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cxnSp>
          <p:nvCxnSpPr>
            <p:cNvPr id="6" name="Elbow Connector 41">
              <a:extLst>
                <a:ext uri="{FF2B5EF4-FFF2-40B4-BE49-F238E27FC236}">
                  <a16:creationId xmlns:a16="http://schemas.microsoft.com/office/drawing/2014/main" id="{570A003F-F6C5-47DE-B4D6-134CD94658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80042" y="1872515"/>
              <a:ext cx="4544470" cy="346599"/>
            </a:xfrm>
            <a:prstGeom prst="bentConnector3">
              <a:avLst>
                <a:gd name="adj1" fmla="val 167"/>
              </a:avLst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Elbow Connector 59">
              <a:extLst>
                <a:ext uri="{FF2B5EF4-FFF2-40B4-BE49-F238E27FC236}">
                  <a16:creationId xmlns:a16="http://schemas.microsoft.com/office/drawing/2014/main" id="{C174E143-4338-47BA-A61E-87E8208384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5060" y="4948658"/>
              <a:ext cx="4529452" cy="729946"/>
            </a:xfrm>
            <a:prstGeom prst="bentConnector3">
              <a:avLst>
                <a:gd name="adj1" fmla="val 25661"/>
              </a:avLst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Elbow Connector 41">
              <a:extLst>
                <a:ext uri="{FF2B5EF4-FFF2-40B4-BE49-F238E27FC236}">
                  <a16:creationId xmlns:a16="http://schemas.microsoft.com/office/drawing/2014/main" id="{6D9AE5EE-E2F7-4C95-9520-116B9ACC5BC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7292" y="1872515"/>
              <a:ext cx="4544470" cy="346599"/>
            </a:xfrm>
            <a:prstGeom prst="bentConnector3">
              <a:avLst>
                <a:gd name="adj1" fmla="val 167"/>
              </a:avLst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9">
              <a:extLst>
                <a:ext uri="{FF2B5EF4-FFF2-40B4-BE49-F238E27FC236}">
                  <a16:creationId xmlns:a16="http://schemas.microsoft.com/office/drawing/2014/main" id="{F2646B3A-9026-4BFB-B81F-BC5FAC76980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2310" y="4948658"/>
              <a:ext cx="4529452" cy="729946"/>
            </a:xfrm>
            <a:prstGeom prst="bentConnector3">
              <a:avLst>
                <a:gd name="adj1" fmla="val 25661"/>
              </a:avLst>
            </a:prstGeom>
            <a:ln w="1905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Dikdörtgen 13"/>
          <p:cNvSpPr/>
          <p:nvPr/>
        </p:nvSpPr>
        <p:spPr>
          <a:xfrm>
            <a:off x="569343" y="2160257"/>
            <a:ext cx="39128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Afet anında kullanılacak kaynak ve ekiplerin belirlenmesi/Güncelliğinin sağlanması (KEBS)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9110953" y="2078103"/>
            <a:ext cx="2135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Risk analizi çalışmaları</a:t>
            </a:r>
          </a:p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(TARAP-İRAP)</a:t>
            </a:r>
          </a:p>
          <a:p>
            <a:pPr algn="ctr"/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8983402" y="5214049"/>
            <a:ext cx="2390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Afet Ödeneği/</a:t>
            </a:r>
          </a:p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Yakıt Tedariki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290946" y="5214049"/>
            <a:ext cx="3879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Diğer Kurum Kuruluşlarla Koordinasyon/Eylem Planı/Uyuyan Sözleşmeler/Gönüllülük</a:t>
            </a:r>
          </a:p>
        </p:txBody>
      </p:sp>
      <p:grpSp>
        <p:nvGrpSpPr>
          <p:cNvPr id="18" name="Grup 17"/>
          <p:cNvGrpSpPr/>
          <p:nvPr/>
        </p:nvGrpSpPr>
        <p:grpSpPr>
          <a:xfrm>
            <a:off x="5230050" y="2601351"/>
            <a:ext cx="573389" cy="574569"/>
            <a:chOff x="12844463" y="2016126"/>
            <a:chExt cx="2312988" cy="2317750"/>
          </a:xfrm>
          <a:solidFill>
            <a:schemeClr val="bg1"/>
          </a:solidFill>
        </p:grpSpPr>
        <p:sp>
          <p:nvSpPr>
            <p:cNvPr id="19" name="Freeform 5"/>
            <p:cNvSpPr>
              <a:spLocks noEditPoints="1"/>
            </p:cNvSpPr>
            <p:nvPr/>
          </p:nvSpPr>
          <p:spPr bwMode="auto">
            <a:xfrm>
              <a:off x="14333538" y="3503613"/>
              <a:ext cx="820738" cy="830263"/>
            </a:xfrm>
            <a:custGeom>
              <a:avLst/>
              <a:gdLst>
                <a:gd name="T0" fmla="*/ 102 w 218"/>
                <a:gd name="T1" fmla="*/ 220 h 220"/>
                <a:gd name="T2" fmla="*/ 81 w 218"/>
                <a:gd name="T3" fmla="*/ 215 h 220"/>
                <a:gd name="T4" fmla="*/ 16 w 218"/>
                <a:gd name="T5" fmla="*/ 90 h 220"/>
                <a:gd name="T6" fmla="*/ 28 w 218"/>
                <a:gd name="T7" fmla="*/ 81 h 220"/>
                <a:gd name="T8" fmla="*/ 33 w 218"/>
                <a:gd name="T9" fmla="*/ 95 h 220"/>
                <a:gd name="T10" fmla="*/ 60 w 218"/>
                <a:gd name="T11" fmla="*/ 183 h 220"/>
                <a:gd name="T12" fmla="*/ 63 w 218"/>
                <a:gd name="T13" fmla="*/ 185 h 220"/>
                <a:gd name="T14" fmla="*/ 64 w 218"/>
                <a:gd name="T15" fmla="*/ 174 h 220"/>
                <a:gd name="T16" fmla="*/ 91 w 218"/>
                <a:gd name="T17" fmla="*/ 150 h 220"/>
                <a:gd name="T18" fmla="*/ 134 w 218"/>
                <a:gd name="T19" fmla="*/ 150 h 220"/>
                <a:gd name="T20" fmla="*/ 163 w 218"/>
                <a:gd name="T21" fmla="*/ 179 h 220"/>
                <a:gd name="T22" fmla="*/ 163 w 218"/>
                <a:gd name="T23" fmla="*/ 185 h 220"/>
                <a:gd name="T24" fmla="*/ 194 w 218"/>
                <a:gd name="T25" fmla="*/ 139 h 220"/>
                <a:gd name="T26" fmla="*/ 155 w 218"/>
                <a:gd name="T27" fmla="*/ 47 h 220"/>
                <a:gd name="T28" fmla="*/ 56 w 218"/>
                <a:gd name="T29" fmla="*/ 58 h 220"/>
                <a:gd name="T30" fmla="*/ 53 w 218"/>
                <a:gd name="T31" fmla="*/ 61 h 220"/>
                <a:gd name="T32" fmla="*/ 41 w 218"/>
                <a:gd name="T33" fmla="*/ 60 h 220"/>
                <a:gd name="T34" fmla="*/ 41 w 218"/>
                <a:gd name="T35" fmla="*/ 48 h 220"/>
                <a:gd name="T36" fmla="*/ 79 w 218"/>
                <a:gd name="T37" fmla="*/ 24 h 220"/>
                <a:gd name="T38" fmla="*/ 214 w 218"/>
                <a:gd name="T39" fmla="*/ 125 h 220"/>
                <a:gd name="T40" fmla="*/ 128 w 218"/>
                <a:gd name="T41" fmla="*/ 219 h 220"/>
                <a:gd name="T42" fmla="*/ 124 w 218"/>
                <a:gd name="T43" fmla="*/ 220 h 220"/>
                <a:gd name="T44" fmla="*/ 102 w 218"/>
                <a:gd name="T45" fmla="*/ 220 h 220"/>
                <a:gd name="T46" fmla="*/ 113 w 218"/>
                <a:gd name="T47" fmla="*/ 168 h 220"/>
                <a:gd name="T48" fmla="*/ 94 w 218"/>
                <a:gd name="T49" fmla="*/ 168 h 220"/>
                <a:gd name="T50" fmla="*/ 93 w 218"/>
                <a:gd name="T51" fmla="*/ 168 h 220"/>
                <a:gd name="T52" fmla="*/ 81 w 218"/>
                <a:gd name="T53" fmla="*/ 179 h 220"/>
                <a:gd name="T54" fmla="*/ 81 w 218"/>
                <a:gd name="T55" fmla="*/ 191 h 220"/>
                <a:gd name="T56" fmla="*/ 85 w 218"/>
                <a:gd name="T57" fmla="*/ 198 h 220"/>
                <a:gd name="T58" fmla="*/ 133 w 218"/>
                <a:gd name="T59" fmla="*/ 200 h 220"/>
                <a:gd name="T60" fmla="*/ 145 w 218"/>
                <a:gd name="T61" fmla="*/ 185 h 220"/>
                <a:gd name="T62" fmla="*/ 145 w 218"/>
                <a:gd name="T63" fmla="*/ 180 h 220"/>
                <a:gd name="T64" fmla="*/ 132 w 218"/>
                <a:gd name="T65" fmla="*/ 168 h 220"/>
                <a:gd name="T66" fmla="*/ 113 w 218"/>
                <a:gd name="T67" fmla="*/ 16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18" h="220">
                  <a:moveTo>
                    <a:pt x="102" y="220"/>
                  </a:moveTo>
                  <a:cubicBezTo>
                    <a:pt x="95" y="218"/>
                    <a:pt x="88" y="217"/>
                    <a:pt x="81" y="215"/>
                  </a:cubicBezTo>
                  <a:cubicBezTo>
                    <a:pt x="29" y="197"/>
                    <a:pt x="0" y="142"/>
                    <a:pt x="16" y="90"/>
                  </a:cubicBezTo>
                  <a:cubicBezTo>
                    <a:pt x="19" y="82"/>
                    <a:pt x="23" y="79"/>
                    <a:pt x="28" y="81"/>
                  </a:cubicBezTo>
                  <a:cubicBezTo>
                    <a:pt x="34" y="83"/>
                    <a:pt x="35" y="88"/>
                    <a:pt x="33" y="95"/>
                  </a:cubicBezTo>
                  <a:cubicBezTo>
                    <a:pt x="24" y="130"/>
                    <a:pt x="33" y="159"/>
                    <a:pt x="60" y="183"/>
                  </a:cubicBezTo>
                  <a:cubicBezTo>
                    <a:pt x="60" y="184"/>
                    <a:pt x="61" y="184"/>
                    <a:pt x="63" y="185"/>
                  </a:cubicBezTo>
                  <a:cubicBezTo>
                    <a:pt x="63" y="181"/>
                    <a:pt x="63" y="178"/>
                    <a:pt x="64" y="174"/>
                  </a:cubicBezTo>
                  <a:cubicBezTo>
                    <a:pt x="66" y="160"/>
                    <a:pt x="77" y="150"/>
                    <a:pt x="91" y="150"/>
                  </a:cubicBezTo>
                  <a:cubicBezTo>
                    <a:pt x="106" y="150"/>
                    <a:pt x="120" y="150"/>
                    <a:pt x="134" y="150"/>
                  </a:cubicBezTo>
                  <a:cubicBezTo>
                    <a:pt x="150" y="151"/>
                    <a:pt x="162" y="163"/>
                    <a:pt x="163" y="179"/>
                  </a:cubicBezTo>
                  <a:cubicBezTo>
                    <a:pt x="163" y="181"/>
                    <a:pt x="163" y="183"/>
                    <a:pt x="163" y="185"/>
                  </a:cubicBezTo>
                  <a:cubicBezTo>
                    <a:pt x="179" y="173"/>
                    <a:pt x="189" y="158"/>
                    <a:pt x="194" y="139"/>
                  </a:cubicBezTo>
                  <a:cubicBezTo>
                    <a:pt x="203" y="103"/>
                    <a:pt x="187" y="66"/>
                    <a:pt x="155" y="47"/>
                  </a:cubicBezTo>
                  <a:cubicBezTo>
                    <a:pt x="123" y="29"/>
                    <a:pt x="84" y="33"/>
                    <a:pt x="56" y="58"/>
                  </a:cubicBezTo>
                  <a:cubicBezTo>
                    <a:pt x="55" y="59"/>
                    <a:pt x="54" y="60"/>
                    <a:pt x="53" y="61"/>
                  </a:cubicBezTo>
                  <a:cubicBezTo>
                    <a:pt x="49" y="64"/>
                    <a:pt x="44" y="64"/>
                    <a:pt x="41" y="60"/>
                  </a:cubicBezTo>
                  <a:cubicBezTo>
                    <a:pt x="38" y="57"/>
                    <a:pt x="37" y="52"/>
                    <a:pt x="41" y="48"/>
                  </a:cubicBezTo>
                  <a:cubicBezTo>
                    <a:pt x="52" y="37"/>
                    <a:pt x="65" y="29"/>
                    <a:pt x="79" y="24"/>
                  </a:cubicBezTo>
                  <a:cubicBezTo>
                    <a:pt x="148" y="0"/>
                    <a:pt x="218" y="52"/>
                    <a:pt x="214" y="125"/>
                  </a:cubicBezTo>
                  <a:cubicBezTo>
                    <a:pt x="212" y="172"/>
                    <a:pt x="175" y="213"/>
                    <a:pt x="128" y="219"/>
                  </a:cubicBezTo>
                  <a:cubicBezTo>
                    <a:pt x="126" y="219"/>
                    <a:pt x="125" y="220"/>
                    <a:pt x="124" y="220"/>
                  </a:cubicBezTo>
                  <a:cubicBezTo>
                    <a:pt x="117" y="220"/>
                    <a:pt x="109" y="220"/>
                    <a:pt x="102" y="220"/>
                  </a:cubicBezTo>
                  <a:close/>
                  <a:moveTo>
                    <a:pt x="113" y="168"/>
                  </a:moveTo>
                  <a:cubicBezTo>
                    <a:pt x="107" y="168"/>
                    <a:pt x="100" y="168"/>
                    <a:pt x="94" y="168"/>
                  </a:cubicBezTo>
                  <a:cubicBezTo>
                    <a:pt x="94" y="168"/>
                    <a:pt x="93" y="168"/>
                    <a:pt x="93" y="168"/>
                  </a:cubicBezTo>
                  <a:cubicBezTo>
                    <a:pt x="86" y="168"/>
                    <a:pt x="82" y="172"/>
                    <a:pt x="81" y="179"/>
                  </a:cubicBezTo>
                  <a:cubicBezTo>
                    <a:pt x="81" y="183"/>
                    <a:pt x="81" y="187"/>
                    <a:pt x="81" y="191"/>
                  </a:cubicBezTo>
                  <a:cubicBezTo>
                    <a:pt x="81" y="195"/>
                    <a:pt x="82" y="196"/>
                    <a:pt x="85" y="198"/>
                  </a:cubicBezTo>
                  <a:cubicBezTo>
                    <a:pt x="101" y="203"/>
                    <a:pt x="117" y="204"/>
                    <a:pt x="133" y="200"/>
                  </a:cubicBezTo>
                  <a:cubicBezTo>
                    <a:pt x="145" y="197"/>
                    <a:pt x="145" y="197"/>
                    <a:pt x="145" y="185"/>
                  </a:cubicBezTo>
                  <a:cubicBezTo>
                    <a:pt x="145" y="184"/>
                    <a:pt x="145" y="182"/>
                    <a:pt x="145" y="180"/>
                  </a:cubicBezTo>
                  <a:cubicBezTo>
                    <a:pt x="145" y="172"/>
                    <a:pt x="140" y="168"/>
                    <a:pt x="132" y="168"/>
                  </a:cubicBezTo>
                  <a:cubicBezTo>
                    <a:pt x="126" y="168"/>
                    <a:pt x="119" y="168"/>
                    <a:pt x="113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12844463" y="2022476"/>
              <a:ext cx="784225" cy="801688"/>
            </a:xfrm>
            <a:custGeom>
              <a:avLst/>
              <a:gdLst>
                <a:gd name="T0" fmla="*/ 0 w 208"/>
                <a:gd name="T1" fmla="*/ 93 h 212"/>
                <a:gd name="T2" fmla="*/ 3 w 208"/>
                <a:gd name="T3" fmla="*/ 81 h 212"/>
                <a:gd name="T4" fmla="*/ 107 w 208"/>
                <a:gd name="T5" fmla="*/ 3 h 212"/>
                <a:gd name="T6" fmla="*/ 201 w 208"/>
                <a:gd name="T7" fmla="*/ 91 h 212"/>
                <a:gd name="T8" fmla="*/ 117 w 208"/>
                <a:gd name="T9" fmla="*/ 204 h 212"/>
                <a:gd name="T10" fmla="*/ 1 w 208"/>
                <a:gd name="T11" fmla="*/ 119 h 212"/>
                <a:gd name="T12" fmla="*/ 0 w 208"/>
                <a:gd name="T13" fmla="*/ 115 h 212"/>
                <a:gd name="T14" fmla="*/ 0 w 208"/>
                <a:gd name="T15" fmla="*/ 93 h 212"/>
                <a:gd name="T16" fmla="*/ 184 w 208"/>
                <a:gd name="T17" fmla="*/ 105 h 212"/>
                <a:gd name="T18" fmla="*/ 102 w 208"/>
                <a:gd name="T19" fmla="*/ 21 h 212"/>
                <a:gd name="T20" fmla="*/ 18 w 208"/>
                <a:gd name="T21" fmla="*/ 103 h 212"/>
                <a:gd name="T22" fmla="*/ 100 w 208"/>
                <a:gd name="T23" fmla="*/ 187 h 212"/>
                <a:gd name="T24" fmla="*/ 184 w 208"/>
                <a:gd name="T25" fmla="*/ 10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8" h="212">
                  <a:moveTo>
                    <a:pt x="0" y="93"/>
                  </a:moveTo>
                  <a:cubicBezTo>
                    <a:pt x="1" y="89"/>
                    <a:pt x="2" y="85"/>
                    <a:pt x="3" y="81"/>
                  </a:cubicBezTo>
                  <a:cubicBezTo>
                    <a:pt x="14" y="33"/>
                    <a:pt x="58" y="0"/>
                    <a:pt x="107" y="3"/>
                  </a:cubicBezTo>
                  <a:cubicBezTo>
                    <a:pt x="155" y="6"/>
                    <a:pt x="195" y="43"/>
                    <a:pt x="201" y="91"/>
                  </a:cubicBezTo>
                  <a:cubicBezTo>
                    <a:pt x="208" y="146"/>
                    <a:pt x="170" y="197"/>
                    <a:pt x="117" y="204"/>
                  </a:cubicBezTo>
                  <a:cubicBezTo>
                    <a:pt x="60" y="212"/>
                    <a:pt x="9" y="174"/>
                    <a:pt x="1" y="119"/>
                  </a:cubicBezTo>
                  <a:cubicBezTo>
                    <a:pt x="1" y="117"/>
                    <a:pt x="0" y="116"/>
                    <a:pt x="0" y="115"/>
                  </a:cubicBezTo>
                  <a:cubicBezTo>
                    <a:pt x="0" y="108"/>
                    <a:pt x="0" y="101"/>
                    <a:pt x="0" y="93"/>
                  </a:cubicBezTo>
                  <a:close/>
                  <a:moveTo>
                    <a:pt x="184" y="105"/>
                  </a:moveTo>
                  <a:cubicBezTo>
                    <a:pt x="185" y="59"/>
                    <a:pt x="148" y="21"/>
                    <a:pt x="102" y="21"/>
                  </a:cubicBezTo>
                  <a:cubicBezTo>
                    <a:pt x="56" y="21"/>
                    <a:pt x="18" y="57"/>
                    <a:pt x="18" y="103"/>
                  </a:cubicBezTo>
                  <a:cubicBezTo>
                    <a:pt x="17" y="149"/>
                    <a:pt x="55" y="187"/>
                    <a:pt x="100" y="187"/>
                  </a:cubicBezTo>
                  <a:cubicBezTo>
                    <a:pt x="146" y="188"/>
                    <a:pt x="184" y="151"/>
                    <a:pt x="184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7"/>
            <p:cNvSpPr>
              <a:spLocks noEditPoints="1"/>
            </p:cNvSpPr>
            <p:nvPr/>
          </p:nvSpPr>
          <p:spPr bwMode="auto">
            <a:xfrm>
              <a:off x="12844463" y="3563938"/>
              <a:ext cx="784225" cy="769938"/>
            </a:xfrm>
            <a:custGeom>
              <a:avLst/>
              <a:gdLst>
                <a:gd name="T0" fmla="*/ 0 w 208"/>
                <a:gd name="T1" fmla="*/ 92 h 204"/>
                <a:gd name="T2" fmla="*/ 3 w 208"/>
                <a:gd name="T3" fmla="*/ 80 h 204"/>
                <a:gd name="T4" fmla="*/ 107 w 208"/>
                <a:gd name="T5" fmla="*/ 2 h 204"/>
                <a:gd name="T6" fmla="*/ 201 w 208"/>
                <a:gd name="T7" fmla="*/ 90 h 204"/>
                <a:gd name="T8" fmla="*/ 115 w 208"/>
                <a:gd name="T9" fmla="*/ 203 h 204"/>
                <a:gd name="T10" fmla="*/ 112 w 208"/>
                <a:gd name="T11" fmla="*/ 204 h 204"/>
                <a:gd name="T12" fmla="*/ 90 w 208"/>
                <a:gd name="T13" fmla="*/ 204 h 204"/>
                <a:gd name="T14" fmla="*/ 87 w 208"/>
                <a:gd name="T15" fmla="*/ 203 h 204"/>
                <a:gd name="T16" fmla="*/ 3 w 208"/>
                <a:gd name="T17" fmla="*/ 126 h 204"/>
                <a:gd name="T18" fmla="*/ 0 w 208"/>
                <a:gd name="T19" fmla="*/ 114 h 204"/>
                <a:gd name="T20" fmla="*/ 0 w 208"/>
                <a:gd name="T21" fmla="*/ 92 h 204"/>
                <a:gd name="T22" fmla="*/ 101 w 208"/>
                <a:gd name="T23" fmla="*/ 20 h 204"/>
                <a:gd name="T24" fmla="*/ 18 w 208"/>
                <a:gd name="T25" fmla="*/ 103 h 204"/>
                <a:gd name="T26" fmla="*/ 101 w 208"/>
                <a:gd name="T27" fmla="*/ 186 h 204"/>
                <a:gd name="T28" fmla="*/ 184 w 208"/>
                <a:gd name="T29" fmla="*/ 103 h 204"/>
                <a:gd name="T30" fmla="*/ 101 w 208"/>
                <a:gd name="T31" fmla="*/ 2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8" h="204">
                  <a:moveTo>
                    <a:pt x="0" y="92"/>
                  </a:moveTo>
                  <a:cubicBezTo>
                    <a:pt x="1" y="88"/>
                    <a:pt x="2" y="84"/>
                    <a:pt x="3" y="80"/>
                  </a:cubicBezTo>
                  <a:cubicBezTo>
                    <a:pt x="13" y="33"/>
                    <a:pt x="57" y="0"/>
                    <a:pt x="107" y="2"/>
                  </a:cubicBezTo>
                  <a:cubicBezTo>
                    <a:pt x="155" y="4"/>
                    <a:pt x="195" y="42"/>
                    <a:pt x="201" y="90"/>
                  </a:cubicBezTo>
                  <a:cubicBezTo>
                    <a:pt x="208" y="145"/>
                    <a:pt x="170" y="195"/>
                    <a:pt x="115" y="203"/>
                  </a:cubicBezTo>
                  <a:cubicBezTo>
                    <a:pt x="114" y="203"/>
                    <a:pt x="113" y="204"/>
                    <a:pt x="112" y="204"/>
                  </a:cubicBezTo>
                  <a:cubicBezTo>
                    <a:pt x="105" y="204"/>
                    <a:pt x="98" y="204"/>
                    <a:pt x="90" y="204"/>
                  </a:cubicBezTo>
                  <a:cubicBezTo>
                    <a:pt x="89" y="204"/>
                    <a:pt x="88" y="203"/>
                    <a:pt x="87" y="203"/>
                  </a:cubicBezTo>
                  <a:cubicBezTo>
                    <a:pt x="46" y="197"/>
                    <a:pt x="12" y="167"/>
                    <a:pt x="3" y="126"/>
                  </a:cubicBezTo>
                  <a:cubicBezTo>
                    <a:pt x="2" y="122"/>
                    <a:pt x="1" y="118"/>
                    <a:pt x="0" y="114"/>
                  </a:cubicBezTo>
                  <a:cubicBezTo>
                    <a:pt x="0" y="107"/>
                    <a:pt x="0" y="99"/>
                    <a:pt x="0" y="92"/>
                  </a:cubicBezTo>
                  <a:close/>
                  <a:moveTo>
                    <a:pt x="101" y="20"/>
                  </a:moveTo>
                  <a:cubicBezTo>
                    <a:pt x="55" y="20"/>
                    <a:pt x="18" y="57"/>
                    <a:pt x="18" y="103"/>
                  </a:cubicBezTo>
                  <a:cubicBezTo>
                    <a:pt x="18" y="149"/>
                    <a:pt x="55" y="186"/>
                    <a:pt x="101" y="186"/>
                  </a:cubicBezTo>
                  <a:cubicBezTo>
                    <a:pt x="147" y="186"/>
                    <a:pt x="184" y="149"/>
                    <a:pt x="184" y="103"/>
                  </a:cubicBezTo>
                  <a:cubicBezTo>
                    <a:pt x="184" y="57"/>
                    <a:pt x="147" y="20"/>
                    <a:pt x="10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13458826" y="2649538"/>
              <a:ext cx="1066800" cy="1069975"/>
            </a:xfrm>
            <a:custGeom>
              <a:avLst/>
              <a:gdLst>
                <a:gd name="T0" fmla="*/ 112 w 283"/>
                <a:gd name="T1" fmla="*/ 283 h 283"/>
                <a:gd name="T2" fmla="*/ 87 w 283"/>
                <a:gd name="T3" fmla="*/ 251 h 283"/>
                <a:gd name="T4" fmla="*/ 59 w 283"/>
                <a:gd name="T5" fmla="*/ 238 h 283"/>
                <a:gd name="T6" fmla="*/ 35 w 283"/>
                <a:gd name="T7" fmla="*/ 240 h 283"/>
                <a:gd name="T8" fmla="*/ 7 w 283"/>
                <a:gd name="T9" fmla="*/ 171 h 283"/>
                <a:gd name="T10" fmla="*/ 20 w 283"/>
                <a:gd name="T11" fmla="*/ 126 h 283"/>
                <a:gd name="T12" fmla="*/ 7 w 283"/>
                <a:gd name="T13" fmla="*/ 113 h 283"/>
                <a:gd name="T14" fmla="*/ 35 w 283"/>
                <a:gd name="T15" fmla="*/ 43 h 283"/>
                <a:gd name="T16" fmla="*/ 76 w 283"/>
                <a:gd name="T17" fmla="*/ 38 h 283"/>
                <a:gd name="T18" fmla="*/ 99 w 283"/>
                <a:gd name="T19" fmla="*/ 22 h 283"/>
                <a:gd name="T20" fmla="*/ 110 w 283"/>
                <a:gd name="T21" fmla="*/ 0 h 283"/>
                <a:gd name="T22" fmla="*/ 184 w 283"/>
                <a:gd name="T23" fmla="*/ 10 h 283"/>
                <a:gd name="T24" fmla="*/ 198 w 283"/>
                <a:gd name="T25" fmla="*/ 33 h 283"/>
                <a:gd name="T26" fmla="*/ 223 w 283"/>
                <a:gd name="T27" fmla="*/ 46 h 283"/>
                <a:gd name="T28" fmla="*/ 248 w 283"/>
                <a:gd name="T29" fmla="*/ 44 h 283"/>
                <a:gd name="T30" fmla="*/ 276 w 283"/>
                <a:gd name="T31" fmla="*/ 113 h 283"/>
                <a:gd name="T32" fmla="*/ 263 w 283"/>
                <a:gd name="T33" fmla="*/ 157 h 283"/>
                <a:gd name="T34" fmla="*/ 276 w 283"/>
                <a:gd name="T35" fmla="*/ 170 h 283"/>
                <a:gd name="T36" fmla="*/ 248 w 283"/>
                <a:gd name="T37" fmla="*/ 240 h 283"/>
                <a:gd name="T38" fmla="*/ 207 w 283"/>
                <a:gd name="T39" fmla="*/ 245 h 283"/>
                <a:gd name="T40" fmla="*/ 184 w 283"/>
                <a:gd name="T41" fmla="*/ 261 h 283"/>
                <a:gd name="T42" fmla="*/ 172 w 283"/>
                <a:gd name="T43" fmla="*/ 283 h 283"/>
                <a:gd name="T44" fmla="*/ 261 w 283"/>
                <a:gd name="T45" fmla="*/ 182 h 283"/>
                <a:gd name="T46" fmla="*/ 244 w 283"/>
                <a:gd name="T47" fmla="*/ 163 h 283"/>
                <a:gd name="T48" fmla="*/ 250 w 283"/>
                <a:gd name="T49" fmla="*/ 107 h 283"/>
                <a:gd name="T50" fmla="*/ 236 w 283"/>
                <a:gd name="T51" fmla="*/ 59 h 283"/>
                <a:gd name="T52" fmla="*/ 210 w 283"/>
                <a:gd name="T53" fmla="*/ 63 h 283"/>
                <a:gd name="T54" fmla="*/ 166 w 283"/>
                <a:gd name="T55" fmla="*/ 29 h 283"/>
                <a:gd name="T56" fmla="*/ 117 w 283"/>
                <a:gd name="T57" fmla="*/ 18 h 283"/>
                <a:gd name="T58" fmla="*/ 109 w 283"/>
                <a:gd name="T59" fmla="*/ 42 h 283"/>
                <a:gd name="T60" fmla="*/ 57 w 283"/>
                <a:gd name="T61" fmla="*/ 65 h 283"/>
                <a:gd name="T62" fmla="*/ 22 w 283"/>
                <a:gd name="T63" fmla="*/ 101 h 283"/>
                <a:gd name="T64" fmla="*/ 39 w 283"/>
                <a:gd name="T65" fmla="*/ 120 h 283"/>
                <a:gd name="T66" fmla="*/ 33 w 283"/>
                <a:gd name="T67" fmla="*/ 176 h 283"/>
                <a:gd name="T68" fmla="*/ 47 w 283"/>
                <a:gd name="T69" fmla="*/ 224 h 283"/>
                <a:gd name="T70" fmla="*/ 73 w 283"/>
                <a:gd name="T71" fmla="*/ 221 h 283"/>
                <a:gd name="T72" fmla="*/ 117 w 283"/>
                <a:gd name="T73" fmla="*/ 253 h 283"/>
                <a:gd name="T74" fmla="*/ 166 w 283"/>
                <a:gd name="T75" fmla="*/ 265 h 283"/>
                <a:gd name="T76" fmla="*/ 174 w 283"/>
                <a:gd name="T77" fmla="*/ 241 h 283"/>
                <a:gd name="T78" fmla="*/ 225 w 283"/>
                <a:gd name="T79" fmla="*/ 218 h 283"/>
                <a:gd name="T80" fmla="*/ 261 w 283"/>
                <a:gd name="T81" fmla="*/ 18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83" h="283">
                  <a:moveTo>
                    <a:pt x="141" y="283"/>
                  </a:moveTo>
                  <a:cubicBezTo>
                    <a:pt x="132" y="283"/>
                    <a:pt x="122" y="283"/>
                    <a:pt x="112" y="283"/>
                  </a:cubicBezTo>
                  <a:cubicBezTo>
                    <a:pt x="103" y="283"/>
                    <a:pt x="99" y="279"/>
                    <a:pt x="100" y="271"/>
                  </a:cubicBezTo>
                  <a:cubicBezTo>
                    <a:pt x="101" y="260"/>
                    <a:pt x="97" y="255"/>
                    <a:pt x="87" y="251"/>
                  </a:cubicBezTo>
                  <a:cubicBezTo>
                    <a:pt x="80" y="248"/>
                    <a:pt x="73" y="243"/>
                    <a:pt x="67" y="238"/>
                  </a:cubicBezTo>
                  <a:cubicBezTo>
                    <a:pt x="64" y="236"/>
                    <a:pt x="62" y="236"/>
                    <a:pt x="59" y="238"/>
                  </a:cubicBezTo>
                  <a:cubicBezTo>
                    <a:pt x="56" y="240"/>
                    <a:pt x="53" y="242"/>
                    <a:pt x="49" y="244"/>
                  </a:cubicBezTo>
                  <a:cubicBezTo>
                    <a:pt x="44" y="246"/>
                    <a:pt x="38" y="245"/>
                    <a:pt x="35" y="240"/>
                  </a:cubicBezTo>
                  <a:cubicBezTo>
                    <a:pt x="24" y="222"/>
                    <a:pt x="14" y="203"/>
                    <a:pt x="3" y="185"/>
                  </a:cubicBezTo>
                  <a:cubicBezTo>
                    <a:pt x="0" y="179"/>
                    <a:pt x="1" y="173"/>
                    <a:pt x="7" y="171"/>
                  </a:cubicBezTo>
                  <a:cubicBezTo>
                    <a:pt x="19" y="166"/>
                    <a:pt x="22" y="159"/>
                    <a:pt x="19" y="147"/>
                  </a:cubicBezTo>
                  <a:cubicBezTo>
                    <a:pt x="18" y="140"/>
                    <a:pt x="19" y="133"/>
                    <a:pt x="20" y="126"/>
                  </a:cubicBezTo>
                  <a:cubicBezTo>
                    <a:pt x="21" y="122"/>
                    <a:pt x="20" y="119"/>
                    <a:pt x="16" y="118"/>
                  </a:cubicBezTo>
                  <a:cubicBezTo>
                    <a:pt x="13" y="116"/>
                    <a:pt x="10" y="115"/>
                    <a:pt x="7" y="113"/>
                  </a:cubicBezTo>
                  <a:cubicBezTo>
                    <a:pt x="2" y="109"/>
                    <a:pt x="0" y="104"/>
                    <a:pt x="3" y="98"/>
                  </a:cubicBezTo>
                  <a:cubicBezTo>
                    <a:pt x="14" y="80"/>
                    <a:pt x="24" y="62"/>
                    <a:pt x="35" y="43"/>
                  </a:cubicBezTo>
                  <a:cubicBezTo>
                    <a:pt x="38" y="38"/>
                    <a:pt x="44" y="36"/>
                    <a:pt x="49" y="40"/>
                  </a:cubicBezTo>
                  <a:cubicBezTo>
                    <a:pt x="59" y="48"/>
                    <a:pt x="67" y="46"/>
                    <a:pt x="76" y="38"/>
                  </a:cubicBezTo>
                  <a:cubicBezTo>
                    <a:pt x="81" y="34"/>
                    <a:pt x="89" y="31"/>
                    <a:pt x="95" y="28"/>
                  </a:cubicBezTo>
                  <a:cubicBezTo>
                    <a:pt x="98" y="27"/>
                    <a:pt x="100" y="25"/>
                    <a:pt x="99" y="22"/>
                  </a:cubicBezTo>
                  <a:cubicBezTo>
                    <a:pt x="99" y="18"/>
                    <a:pt x="99" y="14"/>
                    <a:pt x="99" y="10"/>
                  </a:cubicBezTo>
                  <a:cubicBezTo>
                    <a:pt x="100" y="4"/>
                    <a:pt x="104" y="0"/>
                    <a:pt x="110" y="0"/>
                  </a:cubicBezTo>
                  <a:cubicBezTo>
                    <a:pt x="131" y="0"/>
                    <a:pt x="152" y="0"/>
                    <a:pt x="173" y="0"/>
                  </a:cubicBezTo>
                  <a:cubicBezTo>
                    <a:pt x="179" y="0"/>
                    <a:pt x="183" y="4"/>
                    <a:pt x="184" y="10"/>
                  </a:cubicBezTo>
                  <a:cubicBezTo>
                    <a:pt x="184" y="11"/>
                    <a:pt x="184" y="11"/>
                    <a:pt x="184" y="11"/>
                  </a:cubicBezTo>
                  <a:cubicBezTo>
                    <a:pt x="181" y="24"/>
                    <a:pt x="187" y="29"/>
                    <a:pt x="198" y="33"/>
                  </a:cubicBezTo>
                  <a:cubicBezTo>
                    <a:pt x="205" y="36"/>
                    <a:pt x="211" y="41"/>
                    <a:pt x="217" y="45"/>
                  </a:cubicBezTo>
                  <a:cubicBezTo>
                    <a:pt x="219" y="47"/>
                    <a:pt x="221" y="47"/>
                    <a:pt x="223" y="46"/>
                  </a:cubicBezTo>
                  <a:cubicBezTo>
                    <a:pt x="227" y="43"/>
                    <a:pt x="230" y="41"/>
                    <a:pt x="234" y="40"/>
                  </a:cubicBezTo>
                  <a:cubicBezTo>
                    <a:pt x="240" y="37"/>
                    <a:pt x="245" y="38"/>
                    <a:pt x="248" y="44"/>
                  </a:cubicBezTo>
                  <a:cubicBezTo>
                    <a:pt x="259" y="62"/>
                    <a:pt x="269" y="80"/>
                    <a:pt x="280" y="98"/>
                  </a:cubicBezTo>
                  <a:cubicBezTo>
                    <a:pt x="283" y="104"/>
                    <a:pt x="282" y="110"/>
                    <a:pt x="276" y="113"/>
                  </a:cubicBezTo>
                  <a:cubicBezTo>
                    <a:pt x="264" y="117"/>
                    <a:pt x="261" y="124"/>
                    <a:pt x="264" y="136"/>
                  </a:cubicBezTo>
                  <a:cubicBezTo>
                    <a:pt x="265" y="143"/>
                    <a:pt x="264" y="150"/>
                    <a:pt x="263" y="157"/>
                  </a:cubicBezTo>
                  <a:cubicBezTo>
                    <a:pt x="262" y="161"/>
                    <a:pt x="263" y="164"/>
                    <a:pt x="267" y="165"/>
                  </a:cubicBezTo>
                  <a:cubicBezTo>
                    <a:pt x="270" y="167"/>
                    <a:pt x="273" y="168"/>
                    <a:pt x="276" y="170"/>
                  </a:cubicBezTo>
                  <a:cubicBezTo>
                    <a:pt x="281" y="174"/>
                    <a:pt x="283" y="179"/>
                    <a:pt x="280" y="185"/>
                  </a:cubicBezTo>
                  <a:cubicBezTo>
                    <a:pt x="269" y="203"/>
                    <a:pt x="259" y="222"/>
                    <a:pt x="248" y="240"/>
                  </a:cubicBezTo>
                  <a:cubicBezTo>
                    <a:pt x="245" y="245"/>
                    <a:pt x="239" y="247"/>
                    <a:pt x="234" y="243"/>
                  </a:cubicBezTo>
                  <a:cubicBezTo>
                    <a:pt x="224" y="235"/>
                    <a:pt x="216" y="237"/>
                    <a:pt x="207" y="245"/>
                  </a:cubicBezTo>
                  <a:cubicBezTo>
                    <a:pt x="202" y="249"/>
                    <a:pt x="195" y="252"/>
                    <a:pt x="188" y="255"/>
                  </a:cubicBezTo>
                  <a:cubicBezTo>
                    <a:pt x="185" y="256"/>
                    <a:pt x="184" y="258"/>
                    <a:pt x="184" y="261"/>
                  </a:cubicBezTo>
                  <a:cubicBezTo>
                    <a:pt x="184" y="265"/>
                    <a:pt x="184" y="268"/>
                    <a:pt x="184" y="272"/>
                  </a:cubicBezTo>
                  <a:cubicBezTo>
                    <a:pt x="183" y="279"/>
                    <a:pt x="179" y="283"/>
                    <a:pt x="172" y="283"/>
                  </a:cubicBezTo>
                  <a:cubicBezTo>
                    <a:pt x="162" y="283"/>
                    <a:pt x="152" y="283"/>
                    <a:pt x="141" y="283"/>
                  </a:cubicBezTo>
                  <a:close/>
                  <a:moveTo>
                    <a:pt x="261" y="182"/>
                  </a:moveTo>
                  <a:cubicBezTo>
                    <a:pt x="257" y="180"/>
                    <a:pt x="254" y="178"/>
                    <a:pt x="250" y="176"/>
                  </a:cubicBezTo>
                  <a:cubicBezTo>
                    <a:pt x="245" y="173"/>
                    <a:pt x="243" y="169"/>
                    <a:pt x="244" y="163"/>
                  </a:cubicBezTo>
                  <a:cubicBezTo>
                    <a:pt x="247" y="149"/>
                    <a:pt x="247" y="134"/>
                    <a:pt x="244" y="120"/>
                  </a:cubicBezTo>
                  <a:cubicBezTo>
                    <a:pt x="243" y="114"/>
                    <a:pt x="245" y="110"/>
                    <a:pt x="250" y="107"/>
                  </a:cubicBezTo>
                  <a:cubicBezTo>
                    <a:pt x="253" y="105"/>
                    <a:pt x="257" y="103"/>
                    <a:pt x="261" y="101"/>
                  </a:cubicBezTo>
                  <a:cubicBezTo>
                    <a:pt x="253" y="87"/>
                    <a:pt x="245" y="73"/>
                    <a:pt x="236" y="59"/>
                  </a:cubicBezTo>
                  <a:cubicBezTo>
                    <a:pt x="233" y="61"/>
                    <a:pt x="230" y="63"/>
                    <a:pt x="227" y="64"/>
                  </a:cubicBezTo>
                  <a:cubicBezTo>
                    <a:pt x="220" y="68"/>
                    <a:pt x="216" y="68"/>
                    <a:pt x="210" y="63"/>
                  </a:cubicBezTo>
                  <a:cubicBezTo>
                    <a:pt x="200" y="54"/>
                    <a:pt x="188" y="47"/>
                    <a:pt x="175" y="42"/>
                  </a:cubicBezTo>
                  <a:cubicBezTo>
                    <a:pt x="168" y="40"/>
                    <a:pt x="166" y="37"/>
                    <a:pt x="166" y="29"/>
                  </a:cubicBezTo>
                  <a:cubicBezTo>
                    <a:pt x="166" y="26"/>
                    <a:pt x="166" y="22"/>
                    <a:pt x="166" y="18"/>
                  </a:cubicBezTo>
                  <a:cubicBezTo>
                    <a:pt x="149" y="18"/>
                    <a:pt x="133" y="18"/>
                    <a:pt x="117" y="18"/>
                  </a:cubicBezTo>
                  <a:cubicBezTo>
                    <a:pt x="117" y="23"/>
                    <a:pt x="117" y="27"/>
                    <a:pt x="117" y="31"/>
                  </a:cubicBezTo>
                  <a:cubicBezTo>
                    <a:pt x="117" y="37"/>
                    <a:pt x="115" y="40"/>
                    <a:pt x="109" y="42"/>
                  </a:cubicBezTo>
                  <a:cubicBezTo>
                    <a:pt x="95" y="47"/>
                    <a:pt x="83" y="54"/>
                    <a:pt x="72" y="64"/>
                  </a:cubicBezTo>
                  <a:cubicBezTo>
                    <a:pt x="67" y="68"/>
                    <a:pt x="62" y="68"/>
                    <a:pt x="57" y="65"/>
                  </a:cubicBezTo>
                  <a:cubicBezTo>
                    <a:pt x="54" y="63"/>
                    <a:pt x="51" y="61"/>
                    <a:pt x="47" y="59"/>
                  </a:cubicBezTo>
                  <a:cubicBezTo>
                    <a:pt x="38" y="73"/>
                    <a:pt x="31" y="87"/>
                    <a:pt x="22" y="101"/>
                  </a:cubicBezTo>
                  <a:cubicBezTo>
                    <a:pt x="26" y="103"/>
                    <a:pt x="30" y="105"/>
                    <a:pt x="33" y="107"/>
                  </a:cubicBezTo>
                  <a:cubicBezTo>
                    <a:pt x="38" y="110"/>
                    <a:pt x="40" y="114"/>
                    <a:pt x="39" y="120"/>
                  </a:cubicBezTo>
                  <a:cubicBezTo>
                    <a:pt x="36" y="134"/>
                    <a:pt x="36" y="149"/>
                    <a:pt x="39" y="164"/>
                  </a:cubicBezTo>
                  <a:cubicBezTo>
                    <a:pt x="40" y="169"/>
                    <a:pt x="38" y="173"/>
                    <a:pt x="33" y="176"/>
                  </a:cubicBezTo>
                  <a:cubicBezTo>
                    <a:pt x="30" y="178"/>
                    <a:pt x="26" y="180"/>
                    <a:pt x="22" y="182"/>
                  </a:cubicBezTo>
                  <a:cubicBezTo>
                    <a:pt x="31" y="197"/>
                    <a:pt x="39" y="210"/>
                    <a:pt x="47" y="224"/>
                  </a:cubicBezTo>
                  <a:cubicBezTo>
                    <a:pt x="50" y="222"/>
                    <a:pt x="53" y="221"/>
                    <a:pt x="56" y="219"/>
                  </a:cubicBezTo>
                  <a:cubicBezTo>
                    <a:pt x="63" y="215"/>
                    <a:pt x="67" y="215"/>
                    <a:pt x="73" y="221"/>
                  </a:cubicBezTo>
                  <a:cubicBezTo>
                    <a:pt x="83" y="230"/>
                    <a:pt x="95" y="236"/>
                    <a:pt x="108" y="241"/>
                  </a:cubicBezTo>
                  <a:cubicBezTo>
                    <a:pt x="114" y="243"/>
                    <a:pt x="117" y="246"/>
                    <a:pt x="117" y="253"/>
                  </a:cubicBezTo>
                  <a:cubicBezTo>
                    <a:pt x="117" y="257"/>
                    <a:pt x="117" y="261"/>
                    <a:pt x="117" y="265"/>
                  </a:cubicBezTo>
                  <a:cubicBezTo>
                    <a:pt x="134" y="265"/>
                    <a:pt x="150" y="265"/>
                    <a:pt x="166" y="265"/>
                  </a:cubicBezTo>
                  <a:cubicBezTo>
                    <a:pt x="166" y="260"/>
                    <a:pt x="166" y="256"/>
                    <a:pt x="166" y="253"/>
                  </a:cubicBezTo>
                  <a:cubicBezTo>
                    <a:pt x="166" y="247"/>
                    <a:pt x="169" y="243"/>
                    <a:pt x="174" y="241"/>
                  </a:cubicBezTo>
                  <a:cubicBezTo>
                    <a:pt x="188" y="236"/>
                    <a:pt x="201" y="229"/>
                    <a:pt x="212" y="219"/>
                  </a:cubicBezTo>
                  <a:cubicBezTo>
                    <a:pt x="216" y="216"/>
                    <a:pt x="220" y="215"/>
                    <a:pt x="225" y="218"/>
                  </a:cubicBezTo>
                  <a:cubicBezTo>
                    <a:pt x="229" y="220"/>
                    <a:pt x="232" y="222"/>
                    <a:pt x="236" y="224"/>
                  </a:cubicBezTo>
                  <a:cubicBezTo>
                    <a:pt x="245" y="210"/>
                    <a:pt x="252" y="197"/>
                    <a:pt x="261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14370051" y="2016126"/>
              <a:ext cx="787400" cy="819150"/>
            </a:xfrm>
            <a:custGeom>
              <a:avLst/>
              <a:gdLst>
                <a:gd name="T0" fmla="*/ 20 w 209"/>
                <a:gd name="T1" fmla="*/ 107 h 217"/>
                <a:gd name="T2" fmla="*/ 20 w 209"/>
                <a:gd name="T3" fmla="*/ 115 h 217"/>
                <a:gd name="T4" fmla="*/ 13 w 209"/>
                <a:gd name="T5" fmla="*/ 126 h 217"/>
                <a:gd name="T6" fmla="*/ 3 w 209"/>
                <a:gd name="T7" fmla="*/ 118 h 217"/>
                <a:gd name="T8" fmla="*/ 10 w 209"/>
                <a:gd name="T9" fmla="*/ 65 h 217"/>
                <a:gd name="T10" fmla="*/ 119 w 209"/>
                <a:gd name="T11" fmla="*/ 6 h 217"/>
                <a:gd name="T12" fmla="*/ 203 w 209"/>
                <a:gd name="T13" fmla="*/ 93 h 217"/>
                <a:gd name="T14" fmla="*/ 140 w 209"/>
                <a:gd name="T15" fmla="*/ 200 h 217"/>
                <a:gd name="T16" fmla="*/ 21 w 209"/>
                <a:gd name="T17" fmla="*/ 165 h 217"/>
                <a:gd name="T18" fmla="*/ 17 w 209"/>
                <a:gd name="T19" fmla="*/ 159 h 217"/>
                <a:gd name="T20" fmla="*/ 21 w 209"/>
                <a:gd name="T21" fmla="*/ 149 h 217"/>
                <a:gd name="T22" fmla="*/ 32 w 209"/>
                <a:gd name="T23" fmla="*/ 150 h 217"/>
                <a:gd name="T24" fmla="*/ 35 w 209"/>
                <a:gd name="T25" fmla="*/ 155 h 217"/>
                <a:gd name="T26" fmla="*/ 132 w 209"/>
                <a:gd name="T27" fmla="*/ 184 h 217"/>
                <a:gd name="T28" fmla="*/ 186 w 209"/>
                <a:gd name="T29" fmla="*/ 100 h 217"/>
                <a:gd name="T30" fmla="*/ 107 w 209"/>
                <a:gd name="T31" fmla="*/ 23 h 217"/>
                <a:gd name="T32" fmla="*/ 21 w 209"/>
                <a:gd name="T33" fmla="*/ 94 h 217"/>
                <a:gd name="T34" fmla="*/ 20 w 209"/>
                <a:gd name="T35" fmla="*/ 10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9" h="217">
                  <a:moveTo>
                    <a:pt x="20" y="107"/>
                  </a:moveTo>
                  <a:cubicBezTo>
                    <a:pt x="20" y="111"/>
                    <a:pt x="20" y="113"/>
                    <a:pt x="20" y="115"/>
                  </a:cubicBezTo>
                  <a:cubicBezTo>
                    <a:pt x="21" y="122"/>
                    <a:pt x="18" y="126"/>
                    <a:pt x="13" y="126"/>
                  </a:cubicBezTo>
                  <a:cubicBezTo>
                    <a:pt x="7" y="127"/>
                    <a:pt x="3" y="124"/>
                    <a:pt x="3" y="118"/>
                  </a:cubicBezTo>
                  <a:cubicBezTo>
                    <a:pt x="0" y="99"/>
                    <a:pt x="3" y="82"/>
                    <a:pt x="10" y="65"/>
                  </a:cubicBezTo>
                  <a:cubicBezTo>
                    <a:pt x="29" y="23"/>
                    <a:pt x="73" y="0"/>
                    <a:pt x="119" y="6"/>
                  </a:cubicBezTo>
                  <a:cubicBezTo>
                    <a:pt x="162" y="13"/>
                    <a:pt x="197" y="49"/>
                    <a:pt x="203" y="93"/>
                  </a:cubicBezTo>
                  <a:cubicBezTo>
                    <a:pt x="209" y="139"/>
                    <a:pt x="183" y="183"/>
                    <a:pt x="140" y="200"/>
                  </a:cubicBezTo>
                  <a:cubicBezTo>
                    <a:pt x="97" y="217"/>
                    <a:pt x="48" y="203"/>
                    <a:pt x="21" y="165"/>
                  </a:cubicBezTo>
                  <a:cubicBezTo>
                    <a:pt x="20" y="163"/>
                    <a:pt x="18" y="161"/>
                    <a:pt x="17" y="159"/>
                  </a:cubicBezTo>
                  <a:cubicBezTo>
                    <a:pt x="16" y="155"/>
                    <a:pt x="17" y="151"/>
                    <a:pt x="21" y="149"/>
                  </a:cubicBezTo>
                  <a:cubicBezTo>
                    <a:pt x="25" y="147"/>
                    <a:pt x="28" y="147"/>
                    <a:pt x="32" y="150"/>
                  </a:cubicBezTo>
                  <a:cubicBezTo>
                    <a:pt x="33" y="151"/>
                    <a:pt x="34" y="153"/>
                    <a:pt x="35" y="155"/>
                  </a:cubicBezTo>
                  <a:cubicBezTo>
                    <a:pt x="57" y="185"/>
                    <a:pt x="96" y="197"/>
                    <a:pt x="132" y="184"/>
                  </a:cubicBezTo>
                  <a:cubicBezTo>
                    <a:pt x="166" y="172"/>
                    <a:pt x="189" y="137"/>
                    <a:pt x="186" y="100"/>
                  </a:cubicBezTo>
                  <a:cubicBezTo>
                    <a:pt x="183" y="59"/>
                    <a:pt x="148" y="25"/>
                    <a:pt x="107" y="23"/>
                  </a:cubicBezTo>
                  <a:cubicBezTo>
                    <a:pt x="64" y="21"/>
                    <a:pt x="27" y="52"/>
                    <a:pt x="21" y="94"/>
                  </a:cubicBezTo>
                  <a:cubicBezTo>
                    <a:pt x="20" y="99"/>
                    <a:pt x="20" y="104"/>
                    <a:pt x="20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14638338" y="2178051"/>
              <a:ext cx="236538" cy="468313"/>
            </a:xfrm>
            <a:custGeom>
              <a:avLst/>
              <a:gdLst>
                <a:gd name="T0" fmla="*/ 41 w 63"/>
                <a:gd name="T1" fmla="*/ 111 h 124"/>
                <a:gd name="T2" fmla="*/ 32 w 63"/>
                <a:gd name="T3" fmla="*/ 124 h 124"/>
                <a:gd name="T4" fmla="*/ 22 w 63"/>
                <a:gd name="T5" fmla="*/ 113 h 124"/>
                <a:gd name="T6" fmla="*/ 8 w 63"/>
                <a:gd name="T7" fmla="*/ 106 h 124"/>
                <a:gd name="T8" fmla="*/ 2 w 63"/>
                <a:gd name="T9" fmla="*/ 93 h 124"/>
                <a:gd name="T10" fmla="*/ 16 w 63"/>
                <a:gd name="T11" fmla="*/ 91 h 124"/>
                <a:gd name="T12" fmla="*/ 33 w 63"/>
                <a:gd name="T13" fmla="*/ 94 h 124"/>
                <a:gd name="T14" fmla="*/ 45 w 63"/>
                <a:gd name="T15" fmla="*/ 84 h 124"/>
                <a:gd name="T16" fmla="*/ 38 w 63"/>
                <a:gd name="T17" fmla="*/ 71 h 124"/>
                <a:gd name="T18" fmla="*/ 22 w 63"/>
                <a:gd name="T19" fmla="*/ 65 h 124"/>
                <a:gd name="T20" fmla="*/ 4 w 63"/>
                <a:gd name="T21" fmla="*/ 41 h 124"/>
                <a:gd name="T22" fmla="*/ 20 w 63"/>
                <a:gd name="T23" fmla="*/ 15 h 124"/>
                <a:gd name="T24" fmla="*/ 23 w 63"/>
                <a:gd name="T25" fmla="*/ 10 h 124"/>
                <a:gd name="T26" fmla="*/ 32 w 63"/>
                <a:gd name="T27" fmla="*/ 0 h 124"/>
                <a:gd name="T28" fmla="*/ 41 w 63"/>
                <a:gd name="T29" fmla="*/ 10 h 124"/>
                <a:gd name="T30" fmla="*/ 44 w 63"/>
                <a:gd name="T31" fmla="*/ 14 h 124"/>
                <a:gd name="T32" fmla="*/ 53 w 63"/>
                <a:gd name="T33" fmla="*/ 19 h 124"/>
                <a:gd name="T34" fmla="*/ 56 w 63"/>
                <a:gd name="T35" fmla="*/ 32 h 124"/>
                <a:gd name="T36" fmla="*/ 43 w 63"/>
                <a:gd name="T37" fmla="*/ 34 h 124"/>
                <a:gd name="T38" fmla="*/ 29 w 63"/>
                <a:gd name="T39" fmla="*/ 31 h 124"/>
                <a:gd name="T40" fmla="*/ 22 w 63"/>
                <a:gd name="T41" fmla="*/ 38 h 124"/>
                <a:gd name="T42" fmla="*/ 26 w 63"/>
                <a:gd name="T43" fmla="*/ 46 h 124"/>
                <a:gd name="T44" fmla="*/ 40 w 63"/>
                <a:gd name="T45" fmla="*/ 53 h 124"/>
                <a:gd name="T46" fmla="*/ 63 w 63"/>
                <a:gd name="T47" fmla="*/ 80 h 124"/>
                <a:gd name="T48" fmla="*/ 42 w 63"/>
                <a:gd name="T49" fmla="*/ 110 h 124"/>
                <a:gd name="T50" fmla="*/ 41 w 63"/>
                <a:gd name="T51" fmla="*/ 11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124">
                  <a:moveTo>
                    <a:pt x="41" y="111"/>
                  </a:moveTo>
                  <a:cubicBezTo>
                    <a:pt x="40" y="121"/>
                    <a:pt x="38" y="124"/>
                    <a:pt x="32" y="124"/>
                  </a:cubicBezTo>
                  <a:cubicBezTo>
                    <a:pt x="26" y="124"/>
                    <a:pt x="23" y="121"/>
                    <a:pt x="22" y="113"/>
                  </a:cubicBezTo>
                  <a:cubicBezTo>
                    <a:pt x="17" y="111"/>
                    <a:pt x="12" y="109"/>
                    <a:pt x="8" y="106"/>
                  </a:cubicBezTo>
                  <a:cubicBezTo>
                    <a:pt x="1" y="103"/>
                    <a:pt x="0" y="98"/>
                    <a:pt x="2" y="93"/>
                  </a:cubicBezTo>
                  <a:cubicBezTo>
                    <a:pt x="5" y="88"/>
                    <a:pt x="10" y="88"/>
                    <a:pt x="16" y="91"/>
                  </a:cubicBezTo>
                  <a:cubicBezTo>
                    <a:pt x="22" y="93"/>
                    <a:pt x="27" y="94"/>
                    <a:pt x="33" y="94"/>
                  </a:cubicBezTo>
                  <a:cubicBezTo>
                    <a:pt x="39" y="94"/>
                    <a:pt x="43" y="90"/>
                    <a:pt x="45" y="84"/>
                  </a:cubicBezTo>
                  <a:cubicBezTo>
                    <a:pt x="46" y="79"/>
                    <a:pt x="43" y="74"/>
                    <a:pt x="38" y="71"/>
                  </a:cubicBezTo>
                  <a:cubicBezTo>
                    <a:pt x="33" y="69"/>
                    <a:pt x="27" y="67"/>
                    <a:pt x="22" y="65"/>
                  </a:cubicBezTo>
                  <a:cubicBezTo>
                    <a:pt x="11" y="60"/>
                    <a:pt x="4" y="53"/>
                    <a:pt x="4" y="41"/>
                  </a:cubicBezTo>
                  <a:cubicBezTo>
                    <a:pt x="4" y="29"/>
                    <a:pt x="9" y="20"/>
                    <a:pt x="20" y="15"/>
                  </a:cubicBezTo>
                  <a:cubicBezTo>
                    <a:pt x="21" y="14"/>
                    <a:pt x="22" y="12"/>
                    <a:pt x="23" y="10"/>
                  </a:cubicBezTo>
                  <a:cubicBezTo>
                    <a:pt x="23" y="4"/>
                    <a:pt x="27" y="0"/>
                    <a:pt x="32" y="0"/>
                  </a:cubicBezTo>
                  <a:cubicBezTo>
                    <a:pt x="37" y="0"/>
                    <a:pt x="40" y="4"/>
                    <a:pt x="41" y="10"/>
                  </a:cubicBezTo>
                  <a:cubicBezTo>
                    <a:pt x="41" y="12"/>
                    <a:pt x="42" y="13"/>
                    <a:pt x="44" y="14"/>
                  </a:cubicBezTo>
                  <a:cubicBezTo>
                    <a:pt x="47" y="16"/>
                    <a:pt x="50" y="17"/>
                    <a:pt x="53" y="19"/>
                  </a:cubicBezTo>
                  <a:cubicBezTo>
                    <a:pt x="57" y="23"/>
                    <a:pt x="58" y="28"/>
                    <a:pt x="56" y="32"/>
                  </a:cubicBezTo>
                  <a:cubicBezTo>
                    <a:pt x="53" y="36"/>
                    <a:pt x="48" y="37"/>
                    <a:pt x="43" y="34"/>
                  </a:cubicBezTo>
                  <a:cubicBezTo>
                    <a:pt x="39" y="32"/>
                    <a:pt x="34" y="31"/>
                    <a:pt x="29" y="31"/>
                  </a:cubicBezTo>
                  <a:cubicBezTo>
                    <a:pt x="25" y="31"/>
                    <a:pt x="22" y="34"/>
                    <a:pt x="22" y="38"/>
                  </a:cubicBezTo>
                  <a:cubicBezTo>
                    <a:pt x="22" y="41"/>
                    <a:pt x="24" y="45"/>
                    <a:pt x="26" y="46"/>
                  </a:cubicBezTo>
                  <a:cubicBezTo>
                    <a:pt x="30" y="49"/>
                    <a:pt x="36" y="51"/>
                    <a:pt x="40" y="53"/>
                  </a:cubicBezTo>
                  <a:cubicBezTo>
                    <a:pt x="53" y="57"/>
                    <a:pt x="62" y="66"/>
                    <a:pt x="63" y="80"/>
                  </a:cubicBezTo>
                  <a:cubicBezTo>
                    <a:pt x="63" y="95"/>
                    <a:pt x="56" y="105"/>
                    <a:pt x="42" y="110"/>
                  </a:cubicBezTo>
                  <a:cubicBezTo>
                    <a:pt x="42" y="111"/>
                    <a:pt x="41" y="111"/>
                    <a:pt x="41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13673138" y="4119563"/>
              <a:ext cx="633413" cy="109538"/>
            </a:xfrm>
            <a:custGeom>
              <a:avLst/>
              <a:gdLst>
                <a:gd name="T0" fmla="*/ 85 w 168"/>
                <a:gd name="T1" fmla="*/ 29 h 29"/>
                <a:gd name="T2" fmla="*/ 10 w 168"/>
                <a:gd name="T3" fmla="*/ 19 h 29"/>
                <a:gd name="T4" fmla="*/ 1 w 168"/>
                <a:gd name="T5" fmla="*/ 7 h 29"/>
                <a:gd name="T6" fmla="*/ 14 w 168"/>
                <a:gd name="T7" fmla="*/ 2 h 29"/>
                <a:gd name="T8" fmla="*/ 100 w 168"/>
                <a:gd name="T9" fmla="*/ 11 h 29"/>
                <a:gd name="T10" fmla="*/ 154 w 168"/>
                <a:gd name="T11" fmla="*/ 2 h 29"/>
                <a:gd name="T12" fmla="*/ 163 w 168"/>
                <a:gd name="T13" fmla="*/ 2 h 29"/>
                <a:gd name="T14" fmla="*/ 168 w 168"/>
                <a:gd name="T15" fmla="*/ 10 h 29"/>
                <a:gd name="T16" fmla="*/ 161 w 168"/>
                <a:gd name="T17" fmla="*/ 18 h 29"/>
                <a:gd name="T18" fmla="*/ 117 w 168"/>
                <a:gd name="T19" fmla="*/ 27 h 29"/>
                <a:gd name="T20" fmla="*/ 85 w 168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" h="29">
                  <a:moveTo>
                    <a:pt x="85" y="29"/>
                  </a:moveTo>
                  <a:cubicBezTo>
                    <a:pt x="59" y="29"/>
                    <a:pt x="34" y="26"/>
                    <a:pt x="10" y="19"/>
                  </a:cubicBezTo>
                  <a:cubicBezTo>
                    <a:pt x="3" y="17"/>
                    <a:pt x="0" y="13"/>
                    <a:pt x="1" y="7"/>
                  </a:cubicBezTo>
                  <a:cubicBezTo>
                    <a:pt x="3" y="2"/>
                    <a:pt x="8" y="0"/>
                    <a:pt x="14" y="2"/>
                  </a:cubicBezTo>
                  <a:cubicBezTo>
                    <a:pt x="43" y="10"/>
                    <a:pt x="71" y="13"/>
                    <a:pt x="100" y="11"/>
                  </a:cubicBezTo>
                  <a:cubicBezTo>
                    <a:pt x="118" y="9"/>
                    <a:pt x="136" y="5"/>
                    <a:pt x="154" y="2"/>
                  </a:cubicBezTo>
                  <a:cubicBezTo>
                    <a:pt x="157" y="1"/>
                    <a:pt x="161" y="1"/>
                    <a:pt x="163" y="2"/>
                  </a:cubicBezTo>
                  <a:cubicBezTo>
                    <a:pt x="166" y="4"/>
                    <a:pt x="167" y="7"/>
                    <a:pt x="168" y="10"/>
                  </a:cubicBezTo>
                  <a:cubicBezTo>
                    <a:pt x="168" y="15"/>
                    <a:pt x="165" y="18"/>
                    <a:pt x="161" y="18"/>
                  </a:cubicBezTo>
                  <a:cubicBezTo>
                    <a:pt x="146" y="22"/>
                    <a:pt x="131" y="25"/>
                    <a:pt x="117" y="27"/>
                  </a:cubicBezTo>
                  <a:cubicBezTo>
                    <a:pt x="106" y="29"/>
                    <a:pt x="95" y="29"/>
                    <a:pt x="85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13673138" y="2128838"/>
              <a:ext cx="633413" cy="120650"/>
            </a:xfrm>
            <a:custGeom>
              <a:avLst/>
              <a:gdLst>
                <a:gd name="T0" fmla="*/ 168 w 168"/>
                <a:gd name="T1" fmla="*/ 22 h 32"/>
                <a:gd name="T2" fmla="*/ 156 w 168"/>
                <a:gd name="T3" fmla="*/ 31 h 32"/>
                <a:gd name="T4" fmla="*/ 122 w 168"/>
                <a:gd name="T5" fmla="*/ 24 h 32"/>
                <a:gd name="T6" fmla="*/ 16 w 168"/>
                <a:gd name="T7" fmla="*/ 30 h 32"/>
                <a:gd name="T8" fmla="*/ 7 w 168"/>
                <a:gd name="T9" fmla="*/ 31 h 32"/>
                <a:gd name="T10" fmla="*/ 1 w 168"/>
                <a:gd name="T11" fmla="*/ 23 h 32"/>
                <a:gd name="T12" fmla="*/ 8 w 168"/>
                <a:gd name="T13" fmla="*/ 14 h 32"/>
                <a:gd name="T14" fmla="*/ 42 w 168"/>
                <a:gd name="T15" fmla="*/ 6 h 32"/>
                <a:gd name="T16" fmla="*/ 159 w 168"/>
                <a:gd name="T17" fmla="*/ 13 h 32"/>
                <a:gd name="T18" fmla="*/ 168 w 168"/>
                <a:gd name="T1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32">
                  <a:moveTo>
                    <a:pt x="168" y="22"/>
                  </a:moveTo>
                  <a:cubicBezTo>
                    <a:pt x="168" y="29"/>
                    <a:pt x="163" y="32"/>
                    <a:pt x="156" y="31"/>
                  </a:cubicBezTo>
                  <a:cubicBezTo>
                    <a:pt x="144" y="28"/>
                    <a:pt x="133" y="25"/>
                    <a:pt x="122" y="24"/>
                  </a:cubicBezTo>
                  <a:cubicBezTo>
                    <a:pt x="86" y="18"/>
                    <a:pt x="51" y="21"/>
                    <a:pt x="16" y="30"/>
                  </a:cubicBezTo>
                  <a:cubicBezTo>
                    <a:pt x="13" y="31"/>
                    <a:pt x="9" y="32"/>
                    <a:pt x="7" y="31"/>
                  </a:cubicBezTo>
                  <a:cubicBezTo>
                    <a:pt x="5" y="29"/>
                    <a:pt x="2" y="26"/>
                    <a:pt x="1" y="23"/>
                  </a:cubicBezTo>
                  <a:cubicBezTo>
                    <a:pt x="0" y="18"/>
                    <a:pt x="3" y="15"/>
                    <a:pt x="8" y="14"/>
                  </a:cubicBezTo>
                  <a:cubicBezTo>
                    <a:pt x="19" y="11"/>
                    <a:pt x="31" y="8"/>
                    <a:pt x="42" y="6"/>
                  </a:cubicBezTo>
                  <a:cubicBezTo>
                    <a:pt x="82" y="0"/>
                    <a:pt x="121" y="2"/>
                    <a:pt x="159" y="13"/>
                  </a:cubicBezTo>
                  <a:cubicBezTo>
                    <a:pt x="165" y="15"/>
                    <a:pt x="168" y="18"/>
                    <a:pt x="16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14924088" y="2868613"/>
              <a:ext cx="109538" cy="635000"/>
            </a:xfrm>
            <a:custGeom>
              <a:avLst/>
              <a:gdLst>
                <a:gd name="T0" fmla="*/ 29 w 29"/>
                <a:gd name="T1" fmla="*/ 83 h 168"/>
                <a:gd name="T2" fmla="*/ 19 w 29"/>
                <a:gd name="T3" fmla="*/ 158 h 168"/>
                <a:gd name="T4" fmla="*/ 8 w 29"/>
                <a:gd name="T5" fmla="*/ 166 h 168"/>
                <a:gd name="T6" fmla="*/ 2 w 29"/>
                <a:gd name="T7" fmla="*/ 153 h 168"/>
                <a:gd name="T8" fmla="*/ 2 w 29"/>
                <a:gd name="T9" fmla="*/ 14 h 168"/>
                <a:gd name="T10" fmla="*/ 8 w 29"/>
                <a:gd name="T11" fmla="*/ 1 h 168"/>
                <a:gd name="T12" fmla="*/ 19 w 29"/>
                <a:gd name="T13" fmla="*/ 9 h 168"/>
                <a:gd name="T14" fmla="*/ 29 w 29"/>
                <a:gd name="T15" fmla="*/ 8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68">
                  <a:moveTo>
                    <a:pt x="29" y="83"/>
                  </a:moveTo>
                  <a:cubicBezTo>
                    <a:pt x="29" y="109"/>
                    <a:pt x="26" y="133"/>
                    <a:pt x="19" y="158"/>
                  </a:cubicBezTo>
                  <a:cubicBezTo>
                    <a:pt x="17" y="164"/>
                    <a:pt x="13" y="168"/>
                    <a:pt x="8" y="166"/>
                  </a:cubicBezTo>
                  <a:cubicBezTo>
                    <a:pt x="2" y="165"/>
                    <a:pt x="0" y="160"/>
                    <a:pt x="2" y="153"/>
                  </a:cubicBezTo>
                  <a:cubicBezTo>
                    <a:pt x="14" y="107"/>
                    <a:pt x="14" y="60"/>
                    <a:pt x="2" y="14"/>
                  </a:cubicBezTo>
                  <a:cubicBezTo>
                    <a:pt x="0" y="7"/>
                    <a:pt x="2" y="2"/>
                    <a:pt x="8" y="1"/>
                  </a:cubicBezTo>
                  <a:cubicBezTo>
                    <a:pt x="13" y="0"/>
                    <a:pt x="17" y="3"/>
                    <a:pt x="19" y="9"/>
                  </a:cubicBezTo>
                  <a:cubicBezTo>
                    <a:pt x="26" y="34"/>
                    <a:pt x="29" y="58"/>
                    <a:pt x="29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2939713" y="2873376"/>
              <a:ext cx="120650" cy="627063"/>
            </a:xfrm>
            <a:custGeom>
              <a:avLst/>
              <a:gdLst>
                <a:gd name="T0" fmla="*/ 22 w 32"/>
                <a:gd name="T1" fmla="*/ 0 h 166"/>
                <a:gd name="T2" fmla="*/ 30 w 32"/>
                <a:gd name="T3" fmla="*/ 13 h 166"/>
                <a:gd name="T4" fmla="*/ 22 w 32"/>
                <a:gd name="T5" fmla="*/ 55 h 166"/>
                <a:gd name="T6" fmla="*/ 29 w 32"/>
                <a:gd name="T7" fmla="*/ 149 h 166"/>
                <a:gd name="T8" fmla="*/ 31 w 32"/>
                <a:gd name="T9" fmla="*/ 154 h 166"/>
                <a:gd name="T10" fmla="*/ 24 w 32"/>
                <a:gd name="T11" fmla="*/ 165 h 166"/>
                <a:gd name="T12" fmla="*/ 13 w 32"/>
                <a:gd name="T13" fmla="*/ 158 h 166"/>
                <a:gd name="T14" fmla="*/ 6 w 32"/>
                <a:gd name="T15" fmla="*/ 125 h 166"/>
                <a:gd name="T16" fmla="*/ 13 w 32"/>
                <a:gd name="T17" fmla="*/ 8 h 166"/>
                <a:gd name="T18" fmla="*/ 22 w 32"/>
                <a:gd name="T19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66">
                  <a:moveTo>
                    <a:pt x="22" y="0"/>
                  </a:moveTo>
                  <a:cubicBezTo>
                    <a:pt x="29" y="0"/>
                    <a:pt x="32" y="5"/>
                    <a:pt x="30" y="13"/>
                  </a:cubicBezTo>
                  <a:cubicBezTo>
                    <a:pt x="27" y="27"/>
                    <a:pt x="24" y="41"/>
                    <a:pt x="22" y="55"/>
                  </a:cubicBezTo>
                  <a:cubicBezTo>
                    <a:pt x="19" y="87"/>
                    <a:pt x="21" y="118"/>
                    <a:pt x="29" y="149"/>
                  </a:cubicBezTo>
                  <a:cubicBezTo>
                    <a:pt x="30" y="150"/>
                    <a:pt x="30" y="152"/>
                    <a:pt x="31" y="154"/>
                  </a:cubicBezTo>
                  <a:cubicBezTo>
                    <a:pt x="32" y="159"/>
                    <a:pt x="29" y="164"/>
                    <a:pt x="24" y="165"/>
                  </a:cubicBezTo>
                  <a:cubicBezTo>
                    <a:pt x="19" y="166"/>
                    <a:pt x="15" y="164"/>
                    <a:pt x="13" y="158"/>
                  </a:cubicBezTo>
                  <a:cubicBezTo>
                    <a:pt x="11" y="147"/>
                    <a:pt x="8" y="136"/>
                    <a:pt x="6" y="125"/>
                  </a:cubicBezTo>
                  <a:cubicBezTo>
                    <a:pt x="0" y="86"/>
                    <a:pt x="2" y="47"/>
                    <a:pt x="13" y="8"/>
                  </a:cubicBezTo>
                  <a:cubicBezTo>
                    <a:pt x="14" y="4"/>
                    <a:pt x="17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15"/>
            <p:cNvSpPr>
              <a:spLocks noEditPoints="1"/>
            </p:cNvSpPr>
            <p:nvPr/>
          </p:nvSpPr>
          <p:spPr bwMode="auto">
            <a:xfrm>
              <a:off x="14630401" y="3733801"/>
              <a:ext cx="260350" cy="260350"/>
            </a:xfrm>
            <a:custGeom>
              <a:avLst/>
              <a:gdLst>
                <a:gd name="T0" fmla="*/ 68 w 69"/>
                <a:gd name="T1" fmla="*/ 35 h 69"/>
                <a:gd name="T2" fmla="*/ 33 w 69"/>
                <a:gd name="T3" fmla="*/ 68 h 69"/>
                <a:gd name="T4" fmla="*/ 0 w 69"/>
                <a:gd name="T5" fmla="*/ 34 h 69"/>
                <a:gd name="T6" fmla="*/ 35 w 69"/>
                <a:gd name="T7" fmla="*/ 0 h 69"/>
                <a:gd name="T8" fmla="*/ 68 w 69"/>
                <a:gd name="T9" fmla="*/ 35 h 69"/>
                <a:gd name="T10" fmla="*/ 34 w 69"/>
                <a:gd name="T11" fmla="*/ 50 h 69"/>
                <a:gd name="T12" fmla="*/ 50 w 69"/>
                <a:gd name="T13" fmla="*/ 35 h 69"/>
                <a:gd name="T14" fmla="*/ 34 w 69"/>
                <a:gd name="T15" fmla="*/ 18 h 69"/>
                <a:gd name="T16" fmla="*/ 18 w 69"/>
                <a:gd name="T17" fmla="*/ 34 h 69"/>
                <a:gd name="T18" fmla="*/ 34 w 69"/>
                <a:gd name="T1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69">
                  <a:moveTo>
                    <a:pt x="68" y="35"/>
                  </a:moveTo>
                  <a:cubicBezTo>
                    <a:pt x="67" y="54"/>
                    <a:pt x="52" y="69"/>
                    <a:pt x="33" y="68"/>
                  </a:cubicBezTo>
                  <a:cubicBezTo>
                    <a:pt x="14" y="67"/>
                    <a:pt x="0" y="52"/>
                    <a:pt x="0" y="34"/>
                  </a:cubicBezTo>
                  <a:cubicBezTo>
                    <a:pt x="0" y="15"/>
                    <a:pt x="16" y="0"/>
                    <a:pt x="35" y="0"/>
                  </a:cubicBezTo>
                  <a:cubicBezTo>
                    <a:pt x="53" y="1"/>
                    <a:pt x="69" y="16"/>
                    <a:pt x="68" y="35"/>
                  </a:cubicBezTo>
                  <a:close/>
                  <a:moveTo>
                    <a:pt x="34" y="50"/>
                  </a:moveTo>
                  <a:cubicBezTo>
                    <a:pt x="43" y="50"/>
                    <a:pt x="50" y="43"/>
                    <a:pt x="50" y="35"/>
                  </a:cubicBezTo>
                  <a:cubicBezTo>
                    <a:pt x="50" y="26"/>
                    <a:pt x="43" y="18"/>
                    <a:pt x="34" y="18"/>
                  </a:cubicBezTo>
                  <a:cubicBezTo>
                    <a:pt x="25" y="18"/>
                    <a:pt x="18" y="25"/>
                    <a:pt x="18" y="34"/>
                  </a:cubicBezTo>
                  <a:cubicBezTo>
                    <a:pt x="18" y="43"/>
                    <a:pt x="25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16"/>
            <p:cNvSpPr>
              <a:spLocks noEditPoints="1"/>
            </p:cNvSpPr>
            <p:nvPr/>
          </p:nvSpPr>
          <p:spPr bwMode="auto">
            <a:xfrm>
              <a:off x="13060363" y="2222501"/>
              <a:ext cx="334963" cy="388938"/>
            </a:xfrm>
            <a:custGeom>
              <a:avLst/>
              <a:gdLst>
                <a:gd name="T0" fmla="*/ 77 w 89"/>
                <a:gd name="T1" fmla="*/ 18 h 103"/>
                <a:gd name="T2" fmla="*/ 67 w 89"/>
                <a:gd name="T3" fmla="*/ 51 h 103"/>
                <a:gd name="T4" fmla="*/ 77 w 89"/>
                <a:gd name="T5" fmla="*/ 83 h 103"/>
                <a:gd name="T6" fmla="*/ 78 w 89"/>
                <a:gd name="T7" fmla="*/ 84 h 103"/>
                <a:gd name="T8" fmla="*/ 88 w 89"/>
                <a:gd name="T9" fmla="*/ 94 h 103"/>
                <a:gd name="T10" fmla="*/ 76 w 89"/>
                <a:gd name="T11" fmla="*/ 103 h 103"/>
                <a:gd name="T12" fmla="*/ 12 w 89"/>
                <a:gd name="T13" fmla="*/ 103 h 103"/>
                <a:gd name="T14" fmla="*/ 0 w 89"/>
                <a:gd name="T15" fmla="*/ 94 h 103"/>
                <a:gd name="T16" fmla="*/ 12 w 89"/>
                <a:gd name="T17" fmla="*/ 85 h 103"/>
                <a:gd name="T18" fmla="*/ 13 w 89"/>
                <a:gd name="T19" fmla="*/ 84 h 103"/>
                <a:gd name="T20" fmla="*/ 23 w 89"/>
                <a:gd name="T21" fmla="*/ 51 h 103"/>
                <a:gd name="T22" fmla="*/ 13 w 89"/>
                <a:gd name="T23" fmla="*/ 18 h 103"/>
                <a:gd name="T24" fmla="*/ 8 w 89"/>
                <a:gd name="T25" fmla="*/ 17 h 103"/>
                <a:gd name="T26" fmla="*/ 0 w 89"/>
                <a:gd name="T27" fmla="*/ 8 h 103"/>
                <a:gd name="T28" fmla="*/ 9 w 89"/>
                <a:gd name="T29" fmla="*/ 0 h 103"/>
                <a:gd name="T30" fmla="*/ 54 w 89"/>
                <a:gd name="T31" fmla="*/ 0 h 103"/>
                <a:gd name="T32" fmla="*/ 77 w 89"/>
                <a:gd name="T33" fmla="*/ 0 h 103"/>
                <a:gd name="T34" fmla="*/ 88 w 89"/>
                <a:gd name="T35" fmla="*/ 7 h 103"/>
                <a:gd name="T36" fmla="*/ 79 w 89"/>
                <a:gd name="T37" fmla="*/ 18 h 103"/>
                <a:gd name="T38" fmla="*/ 77 w 89"/>
                <a:gd name="T39" fmla="*/ 18 h 103"/>
                <a:gd name="T40" fmla="*/ 59 w 89"/>
                <a:gd name="T41" fmla="*/ 18 h 103"/>
                <a:gd name="T42" fmla="*/ 31 w 89"/>
                <a:gd name="T43" fmla="*/ 18 h 103"/>
                <a:gd name="T44" fmla="*/ 38 w 89"/>
                <a:gd name="T45" fmla="*/ 40 h 103"/>
                <a:gd name="T46" fmla="*/ 53 w 89"/>
                <a:gd name="T47" fmla="*/ 40 h 103"/>
                <a:gd name="T48" fmla="*/ 59 w 89"/>
                <a:gd name="T49" fmla="*/ 18 h 103"/>
                <a:gd name="T50" fmla="*/ 59 w 89"/>
                <a:gd name="T51" fmla="*/ 84 h 103"/>
                <a:gd name="T52" fmla="*/ 53 w 89"/>
                <a:gd name="T53" fmla="*/ 63 h 103"/>
                <a:gd name="T54" fmla="*/ 37 w 89"/>
                <a:gd name="T55" fmla="*/ 63 h 103"/>
                <a:gd name="T56" fmla="*/ 31 w 89"/>
                <a:gd name="T57" fmla="*/ 84 h 103"/>
                <a:gd name="T58" fmla="*/ 59 w 89"/>
                <a:gd name="T59" fmla="*/ 8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103">
                  <a:moveTo>
                    <a:pt x="77" y="18"/>
                  </a:moveTo>
                  <a:cubicBezTo>
                    <a:pt x="77" y="30"/>
                    <a:pt x="77" y="42"/>
                    <a:pt x="67" y="51"/>
                  </a:cubicBezTo>
                  <a:cubicBezTo>
                    <a:pt x="77" y="60"/>
                    <a:pt x="77" y="72"/>
                    <a:pt x="77" y="83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86" y="86"/>
                    <a:pt x="89" y="89"/>
                    <a:pt x="88" y="94"/>
                  </a:cubicBezTo>
                  <a:cubicBezTo>
                    <a:pt x="88" y="100"/>
                    <a:pt x="84" y="103"/>
                    <a:pt x="76" y="103"/>
                  </a:cubicBezTo>
                  <a:cubicBezTo>
                    <a:pt x="55" y="103"/>
                    <a:pt x="34" y="103"/>
                    <a:pt x="12" y="103"/>
                  </a:cubicBezTo>
                  <a:cubicBezTo>
                    <a:pt x="4" y="103"/>
                    <a:pt x="0" y="100"/>
                    <a:pt x="0" y="94"/>
                  </a:cubicBezTo>
                  <a:cubicBezTo>
                    <a:pt x="0" y="88"/>
                    <a:pt x="3" y="85"/>
                    <a:pt x="12" y="85"/>
                  </a:cubicBezTo>
                  <a:cubicBezTo>
                    <a:pt x="12" y="85"/>
                    <a:pt x="12" y="84"/>
                    <a:pt x="13" y="84"/>
                  </a:cubicBezTo>
                  <a:cubicBezTo>
                    <a:pt x="13" y="73"/>
                    <a:pt x="13" y="61"/>
                    <a:pt x="23" y="51"/>
                  </a:cubicBezTo>
                  <a:cubicBezTo>
                    <a:pt x="14" y="42"/>
                    <a:pt x="13" y="30"/>
                    <a:pt x="13" y="18"/>
                  </a:cubicBezTo>
                  <a:cubicBezTo>
                    <a:pt x="11" y="18"/>
                    <a:pt x="10" y="18"/>
                    <a:pt x="8" y="17"/>
                  </a:cubicBezTo>
                  <a:cubicBezTo>
                    <a:pt x="3" y="17"/>
                    <a:pt x="0" y="13"/>
                    <a:pt x="0" y="8"/>
                  </a:cubicBezTo>
                  <a:cubicBezTo>
                    <a:pt x="0" y="3"/>
                    <a:pt x="4" y="0"/>
                    <a:pt x="9" y="0"/>
                  </a:cubicBezTo>
                  <a:cubicBezTo>
                    <a:pt x="24" y="0"/>
                    <a:pt x="39" y="0"/>
                    <a:pt x="54" y="0"/>
                  </a:cubicBezTo>
                  <a:cubicBezTo>
                    <a:pt x="62" y="0"/>
                    <a:pt x="70" y="0"/>
                    <a:pt x="77" y="0"/>
                  </a:cubicBezTo>
                  <a:cubicBezTo>
                    <a:pt x="84" y="0"/>
                    <a:pt x="88" y="2"/>
                    <a:pt x="88" y="7"/>
                  </a:cubicBezTo>
                  <a:cubicBezTo>
                    <a:pt x="89" y="13"/>
                    <a:pt x="86" y="16"/>
                    <a:pt x="79" y="18"/>
                  </a:cubicBezTo>
                  <a:cubicBezTo>
                    <a:pt x="79" y="18"/>
                    <a:pt x="78" y="18"/>
                    <a:pt x="77" y="18"/>
                  </a:cubicBezTo>
                  <a:close/>
                  <a:moveTo>
                    <a:pt x="59" y="18"/>
                  </a:moveTo>
                  <a:cubicBezTo>
                    <a:pt x="49" y="18"/>
                    <a:pt x="40" y="18"/>
                    <a:pt x="31" y="18"/>
                  </a:cubicBezTo>
                  <a:cubicBezTo>
                    <a:pt x="31" y="27"/>
                    <a:pt x="30" y="35"/>
                    <a:pt x="38" y="40"/>
                  </a:cubicBezTo>
                  <a:cubicBezTo>
                    <a:pt x="43" y="43"/>
                    <a:pt x="48" y="43"/>
                    <a:pt x="53" y="40"/>
                  </a:cubicBezTo>
                  <a:cubicBezTo>
                    <a:pt x="61" y="34"/>
                    <a:pt x="59" y="26"/>
                    <a:pt x="59" y="18"/>
                  </a:cubicBezTo>
                  <a:close/>
                  <a:moveTo>
                    <a:pt x="59" y="84"/>
                  </a:moveTo>
                  <a:cubicBezTo>
                    <a:pt x="59" y="76"/>
                    <a:pt x="61" y="68"/>
                    <a:pt x="53" y="63"/>
                  </a:cubicBezTo>
                  <a:cubicBezTo>
                    <a:pt x="48" y="59"/>
                    <a:pt x="42" y="59"/>
                    <a:pt x="37" y="63"/>
                  </a:cubicBezTo>
                  <a:cubicBezTo>
                    <a:pt x="30" y="68"/>
                    <a:pt x="31" y="76"/>
                    <a:pt x="31" y="84"/>
                  </a:cubicBezTo>
                  <a:cubicBezTo>
                    <a:pt x="41" y="84"/>
                    <a:pt x="50" y="84"/>
                    <a:pt x="5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17"/>
            <p:cNvSpPr>
              <a:spLocks noEditPoints="1"/>
            </p:cNvSpPr>
            <p:nvPr/>
          </p:nvSpPr>
          <p:spPr bwMode="auto">
            <a:xfrm>
              <a:off x="13047663" y="3719513"/>
              <a:ext cx="347663" cy="468313"/>
            </a:xfrm>
            <a:custGeom>
              <a:avLst/>
              <a:gdLst>
                <a:gd name="T0" fmla="*/ 47 w 92"/>
                <a:gd name="T1" fmla="*/ 124 h 124"/>
                <a:gd name="T2" fmla="*/ 35 w 92"/>
                <a:gd name="T3" fmla="*/ 124 h 124"/>
                <a:gd name="T4" fmla="*/ 19 w 92"/>
                <a:gd name="T5" fmla="*/ 109 h 124"/>
                <a:gd name="T6" fmla="*/ 19 w 92"/>
                <a:gd name="T7" fmla="*/ 92 h 124"/>
                <a:gd name="T8" fmla="*/ 12 w 92"/>
                <a:gd name="T9" fmla="*/ 71 h 124"/>
                <a:gd name="T10" fmla="*/ 10 w 92"/>
                <a:gd name="T11" fmla="*/ 23 h 124"/>
                <a:gd name="T12" fmla="*/ 53 w 92"/>
                <a:gd name="T13" fmla="*/ 1 h 124"/>
                <a:gd name="T14" fmla="*/ 63 w 92"/>
                <a:gd name="T15" fmla="*/ 9 h 124"/>
                <a:gd name="T16" fmla="*/ 54 w 92"/>
                <a:gd name="T17" fmla="*/ 19 h 124"/>
                <a:gd name="T18" fmla="*/ 41 w 92"/>
                <a:gd name="T19" fmla="*/ 20 h 124"/>
                <a:gd name="T20" fmla="*/ 25 w 92"/>
                <a:gd name="T21" fmla="*/ 58 h 124"/>
                <a:gd name="T22" fmla="*/ 28 w 92"/>
                <a:gd name="T23" fmla="*/ 62 h 124"/>
                <a:gd name="T24" fmla="*/ 48 w 92"/>
                <a:gd name="T25" fmla="*/ 73 h 124"/>
                <a:gd name="T26" fmla="*/ 66 w 92"/>
                <a:gd name="T27" fmla="*/ 63 h 124"/>
                <a:gd name="T28" fmla="*/ 73 w 92"/>
                <a:gd name="T29" fmla="*/ 40 h 124"/>
                <a:gd name="T30" fmla="*/ 81 w 92"/>
                <a:gd name="T31" fmla="*/ 31 h 124"/>
                <a:gd name="T32" fmla="*/ 90 w 92"/>
                <a:gd name="T33" fmla="*/ 39 h 124"/>
                <a:gd name="T34" fmla="*/ 83 w 92"/>
                <a:gd name="T35" fmla="*/ 69 h 124"/>
                <a:gd name="T36" fmla="*/ 75 w 92"/>
                <a:gd name="T37" fmla="*/ 96 h 124"/>
                <a:gd name="T38" fmla="*/ 75 w 92"/>
                <a:gd name="T39" fmla="*/ 109 h 124"/>
                <a:gd name="T40" fmla="*/ 60 w 92"/>
                <a:gd name="T41" fmla="*/ 124 h 124"/>
                <a:gd name="T42" fmla="*/ 47 w 92"/>
                <a:gd name="T43" fmla="*/ 124 h 124"/>
                <a:gd name="T44" fmla="*/ 57 w 92"/>
                <a:gd name="T45" fmla="*/ 91 h 124"/>
                <a:gd name="T46" fmla="*/ 37 w 92"/>
                <a:gd name="T47" fmla="*/ 91 h 124"/>
                <a:gd name="T48" fmla="*/ 37 w 92"/>
                <a:gd name="T49" fmla="*/ 106 h 124"/>
                <a:gd name="T50" fmla="*/ 57 w 92"/>
                <a:gd name="T51" fmla="*/ 106 h 124"/>
                <a:gd name="T52" fmla="*/ 57 w 92"/>
                <a:gd name="T53" fmla="*/ 9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2" h="124">
                  <a:moveTo>
                    <a:pt x="47" y="124"/>
                  </a:moveTo>
                  <a:cubicBezTo>
                    <a:pt x="43" y="124"/>
                    <a:pt x="39" y="124"/>
                    <a:pt x="35" y="124"/>
                  </a:cubicBezTo>
                  <a:cubicBezTo>
                    <a:pt x="26" y="123"/>
                    <a:pt x="20" y="118"/>
                    <a:pt x="19" y="109"/>
                  </a:cubicBezTo>
                  <a:cubicBezTo>
                    <a:pt x="19" y="103"/>
                    <a:pt x="19" y="97"/>
                    <a:pt x="19" y="92"/>
                  </a:cubicBezTo>
                  <a:cubicBezTo>
                    <a:pt x="19" y="84"/>
                    <a:pt x="17" y="77"/>
                    <a:pt x="12" y="71"/>
                  </a:cubicBezTo>
                  <a:cubicBezTo>
                    <a:pt x="1" y="55"/>
                    <a:pt x="0" y="39"/>
                    <a:pt x="10" y="23"/>
                  </a:cubicBezTo>
                  <a:cubicBezTo>
                    <a:pt x="19" y="6"/>
                    <a:pt x="34" y="0"/>
                    <a:pt x="53" y="1"/>
                  </a:cubicBezTo>
                  <a:cubicBezTo>
                    <a:pt x="58" y="2"/>
                    <a:pt x="62" y="3"/>
                    <a:pt x="63" y="9"/>
                  </a:cubicBezTo>
                  <a:cubicBezTo>
                    <a:pt x="65" y="15"/>
                    <a:pt x="60" y="19"/>
                    <a:pt x="54" y="19"/>
                  </a:cubicBezTo>
                  <a:cubicBezTo>
                    <a:pt x="50" y="19"/>
                    <a:pt x="45" y="19"/>
                    <a:pt x="41" y="20"/>
                  </a:cubicBezTo>
                  <a:cubicBezTo>
                    <a:pt x="24" y="24"/>
                    <a:pt x="16" y="43"/>
                    <a:pt x="25" y="58"/>
                  </a:cubicBezTo>
                  <a:cubicBezTo>
                    <a:pt x="26" y="59"/>
                    <a:pt x="27" y="60"/>
                    <a:pt x="28" y="62"/>
                  </a:cubicBezTo>
                  <a:cubicBezTo>
                    <a:pt x="31" y="72"/>
                    <a:pt x="39" y="73"/>
                    <a:pt x="48" y="73"/>
                  </a:cubicBezTo>
                  <a:cubicBezTo>
                    <a:pt x="56" y="73"/>
                    <a:pt x="62" y="72"/>
                    <a:pt x="66" y="63"/>
                  </a:cubicBezTo>
                  <a:cubicBezTo>
                    <a:pt x="70" y="56"/>
                    <a:pt x="74" y="49"/>
                    <a:pt x="73" y="40"/>
                  </a:cubicBezTo>
                  <a:cubicBezTo>
                    <a:pt x="72" y="35"/>
                    <a:pt x="76" y="31"/>
                    <a:pt x="81" y="31"/>
                  </a:cubicBezTo>
                  <a:cubicBezTo>
                    <a:pt x="86" y="31"/>
                    <a:pt x="89" y="33"/>
                    <a:pt x="90" y="39"/>
                  </a:cubicBezTo>
                  <a:cubicBezTo>
                    <a:pt x="92" y="49"/>
                    <a:pt x="90" y="60"/>
                    <a:pt x="83" y="69"/>
                  </a:cubicBezTo>
                  <a:cubicBezTo>
                    <a:pt x="77" y="77"/>
                    <a:pt x="75" y="86"/>
                    <a:pt x="75" y="96"/>
                  </a:cubicBezTo>
                  <a:cubicBezTo>
                    <a:pt x="75" y="101"/>
                    <a:pt x="75" y="105"/>
                    <a:pt x="75" y="109"/>
                  </a:cubicBezTo>
                  <a:cubicBezTo>
                    <a:pt x="74" y="118"/>
                    <a:pt x="68" y="123"/>
                    <a:pt x="60" y="124"/>
                  </a:cubicBezTo>
                  <a:cubicBezTo>
                    <a:pt x="56" y="124"/>
                    <a:pt x="51" y="124"/>
                    <a:pt x="47" y="124"/>
                  </a:cubicBezTo>
                  <a:close/>
                  <a:moveTo>
                    <a:pt x="57" y="91"/>
                  </a:moveTo>
                  <a:cubicBezTo>
                    <a:pt x="50" y="91"/>
                    <a:pt x="44" y="91"/>
                    <a:pt x="37" y="91"/>
                  </a:cubicBezTo>
                  <a:cubicBezTo>
                    <a:pt x="37" y="96"/>
                    <a:pt x="37" y="101"/>
                    <a:pt x="37" y="106"/>
                  </a:cubicBezTo>
                  <a:cubicBezTo>
                    <a:pt x="44" y="106"/>
                    <a:pt x="50" y="106"/>
                    <a:pt x="57" y="106"/>
                  </a:cubicBezTo>
                  <a:cubicBezTo>
                    <a:pt x="57" y="101"/>
                    <a:pt x="57" y="96"/>
                    <a:pt x="57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18"/>
            <p:cNvSpPr>
              <a:spLocks/>
            </p:cNvSpPr>
            <p:nvPr/>
          </p:nvSpPr>
          <p:spPr bwMode="auto">
            <a:xfrm>
              <a:off x="13677901" y="2892426"/>
              <a:ext cx="609600" cy="595313"/>
            </a:xfrm>
            <a:custGeom>
              <a:avLst/>
              <a:gdLst>
                <a:gd name="T0" fmla="*/ 79 w 162"/>
                <a:gd name="T1" fmla="*/ 0 h 158"/>
                <a:gd name="T2" fmla="*/ 161 w 162"/>
                <a:gd name="T3" fmla="*/ 81 h 158"/>
                <a:gd name="T4" fmla="*/ 78 w 162"/>
                <a:gd name="T5" fmla="*/ 155 h 158"/>
                <a:gd name="T6" fmla="*/ 7 w 162"/>
                <a:gd name="T7" fmla="*/ 67 h 158"/>
                <a:gd name="T8" fmla="*/ 17 w 162"/>
                <a:gd name="T9" fmla="*/ 57 h 158"/>
                <a:gd name="T10" fmla="*/ 25 w 162"/>
                <a:gd name="T11" fmla="*/ 69 h 158"/>
                <a:gd name="T12" fmla="*/ 72 w 162"/>
                <a:gd name="T13" fmla="*/ 136 h 158"/>
                <a:gd name="T14" fmla="*/ 141 w 162"/>
                <a:gd name="T15" fmla="*/ 92 h 158"/>
                <a:gd name="T16" fmla="*/ 115 w 162"/>
                <a:gd name="T17" fmla="*/ 27 h 158"/>
                <a:gd name="T18" fmla="*/ 44 w 162"/>
                <a:gd name="T19" fmla="*/ 33 h 158"/>
                <a:gd name="T20" fmla="*/ 43 w 162"/>
                <a:gd name="T21" fmla="*/ 34 h 158"/>
                <a:gd name="T22" fmla="*/ 28 w 162"/>
                <a:gd name="T23" fmla="*/ 36 h 158"/>
                <a:gd name="T24" fmla="*/ 31 w 162"/>
                <a:gd name="T25" fmla="*/ 21 h 158"/>
                <a:gd name="T26" fmla="*/ 79 w 162"/>
                <a:gd name="T2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2" h="158">
                  <a:moveTo>
                    <a:pt x="79" y="0"/>
                  </a:moveTo>
                  <a:cubicBezTo>
                    <a:pt x="128" y="0"/>
                    <a:pt x="162" y="37"/>
                    <a:pt x="161" y="81"/>
                  </a:cubicBezTo>
                  <a:cubicBezTo>
                    <a:pt x="159" y="124"/>
                    <a:pt x="121" y="158"/>
                    <a:pt x="78" y="155"/>
                  </a:cubicBezTo>
                  <a:cubicBezTo>
                    <a:pt x="34" y="152"/>
                    <a:pt x="0" y="110"/>
                    <a:pt x="7" y="67"/>
                  </a:cubicBezTo>
                  <a:cubicBezTo>
                    <a:pt x="8" y="60"/>
                    <a:pt x="12" y="57"/>
                    <a:pt x="17" y="57"/>
                  </a:cubicBezTo>
                  <a:cubicBezTo>
                    <a:pt x="23" y="58"/>
                    <a:pt x="26" y="63"/>
                    <a:pt x="25" y="69"/>
                  </a:cubicBezTo>
                  <a:cubicBezTo>
                    <a:pt x="21" y="101"/>
                    <a:pt x="41" y="130"/>
                    <a:pt x="72" y="136"/>
                  </a:cubicBezTo>
                  <a:cubicBezTo>
                    <a:pt x="103" y="142"/>
                    <a:pt x="133" y="123"/>
                    <a:pt x="141" y="92"/>
                  </a:cubicBezTo>
                  <a:cubicBezTo>
                    <a:pt x="148" y="67"/>
                    <a:pt x="137" y="40"/>
                    <a:pt x="115" y="27"/>
                  </a:cubicBezTo>
                  <a:cubicBezTo>
                    <a:pt x="92" y="13"/>
                    <a:pt x="64" y="16"/>
                    <a:pt x="44" y="33"/>
                  </a:cubicBezTo>
                  <a:cubicBezTo>
                    <a:pt x="44" y="33"/>
                    <a:pt x="43" y="34"/>
                    <a:pt x="43" y="34"/>
                  </a:cubicBezTo>
                  <a:cubicBezTo>
                    <a:pt x="37" y="39"/>
                    <a:pt x="32" y="40"/>
                    <a:pt x="28" y="36"/>
                  </a:cubicBezTo>
                  <a:cubicBezTo>
                    <a:pt x="24" y="31"/>
                    <a:pt x="25" y="26"/>
                    <a:pt x="31" y="21"/>
                  </a:cubicBezTo>
                  <a:cubicBezTo>
                    <a:pt x="46" y="7"/>
                    <a:pt x="63" y="1"/>
                    <a:pt x="7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19"/>
            <p:cNvSpPr>
              <a:spLocks noEditPoints="1"/>
            </p:cNvSpPr>
            <p:nvPr/>
          </p:nvSpPr>
          <p:spPr bwMode="auto">
            <a:xfrm>
              <a:off x="13847763" y="3038476"/>
              <a:ext cx="288925" cy="290513"/>
            </a:xfrm>
            <a:custGeom>
              <a:avLst/>
              <a:gdLst>
                <a:gd name="T0" fmla="*/ 38 w 77"/>
                <a:gd name="T1" fmla="*/ 77 h 77"/>
                <a:gd name="T2" fmla="*/ 0 w 77"/>
                <a:gd name="T3" fmla="*/ 39 h 77"/>
                <a:gd name="T4" fmla="*/ 39 w 77"/>
                <a:gd name="T5" fmla="*/ 0 h 77"/>
                <a:gd name="T6" fmla="*/ 77 w 77"/>
                <a:gd name="T7" fmla="*/ 39 h 77"/>
                <a:gd name="T8" fmla="*/ 38 w 77"/>
                <a:gd name="T9" fmla="*/ 77 h 77"/>
                <a:gd name="T10" fmla="*/ 59 w 77"/>
                <a:gd name="T11" fmla="*/ 38 h 77"/>
                <a:gd name="T12" fmla="*/ 38 w 77"/>
                <a:gd name="T13" fmla="*/ 18 h 77"/>
                <a:gd name="T14" fmla="*/ 18 w 77"/>
                <a:gd name="T15" fmla="*/ 39 h 77"/>
                <a:gd name="T16" fmla="*/ 39 w 77"/>
                <a:gd name="T17" fmla="*/ 59 h 77"/>
                <a:gd name="T18" fmla="*/ 59 w 77"/>
                <a:gd name="T19" fmla="*/ 3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7">
                  <a:moveTo>
                    <a:pt x="38" y="77"/>
                  </a:moveTo>
                  <a:cubicBezTo>
                    <a:pt x="17" y="77"/>
                    <a:pt x="0" y="60"/>
                    <a:pt x="0" y="39"/>
                  </a:cubicBezTo>
                  <a:cubicBezTo>
                    <a:pt x="0" y="17"/>
                    <a:pt x="18" y="0"/>
                    <a:pt x="39" y="0"/>
                  </a:cubicBezTo>
                  <a:cubicBezTo>
                    <a:pt x="60" y="0"/>
                    <a:pt x="77" y="18"/>
                    <a:pt x="77" y="39"/>
                  </a:cubicBezTo>
                  <a:cubicBezTo>
                    <a:pt x="77" y="60"/>
                    <a:pt x="60" y="77"/>
                    <a:pt x="38" y="77"/>
                  </a:cubicBezTo>
                  <a:close/>
                  <a:moveTo>
                    <a:pt x="59" y="38"/>
                  </a:moveTo>
                  <a:cubicBezTo>
                    <a:pt x="59" y="27"/>
                    <a:pt x="50" y="18"/>
                    <a:pt x="38" y="18"/>
                  </a:cubicBezTo>
                  <a:cubicBezTo>
                    <a:pt x="27" y="18"/>
                    <a:pt x="18" y="27"/>
                    <a:pt x="18" y="39"/>
                  </a:cubicBezTo>
                  <a:cubicBezTo>
                    <a:pt x="18" y="50"/>
                    <a:pt x="27" y="59"/>
                    <a:pt x="39" y="59"/>
                  </a:cubicBezTo>
                  <a:cubicBezTo>
                    <a:pt x="50" y="59"/>
                    <a:pt x="59" y="50"/>
                    <a:pt x="59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6655897" y="2962430"/>
            <a:ext cx="641188" cy="728784"/>
            <a:chOff x="15746413" y="2079626"/>
            <a:chExt cx="2870201" cy="3262312"/>
          </a:xfrm>
          <a:solidFill>
            <a:schemeClr val="bg1"/>
          </a:solidFill>
        </p:grpSpPr>
        <p:sp>
          <p:nvSpPr>
            <p:cNvPr id="35" name="Freeform 20"/>
            <p:cNvSpPr>
              <a:spLocks noEditPoints="1"/>
            </p:cNvSpPr>
            <p:nvPr/>
          </p:nvSpPr>
          <p:spPr bwMode="auto">
            <a:xfrm>
              <a:off x="16167101" y="2079626"/>
              <a:ext cx="2449513" cy="944563"/>
            </a:xfrm>
            <a:custGeom>
              <a:avLst/>
              <a:gdLst>
                <a:gd name="T0" fmla="*/ 501 w 650"/>
                <a:gd name="T1" fmla="*/ 14 h 250"/>
                <a:gd name="T2" fmla="*/ 635 w 650"/>
                <a:gd name="T3" fmla="*/ 0 h 250"/>
                <a:gd name="T4" fmla="*/ 650 w 650"/>
                <a:gd name="T5" fmla="*/ 13 h 250"/>
                <a:gd name="T6" fmla="*/ 638 w 650"/>
                <a:gd name="T7" fmla="*/ 250 h 250"/>
                <a:gd name="T8" fmla="*/ 501 w 650"/>
                <a:gd name="T9" fmla="*/ 237 h 250"/>
                <a:gd name="T10" fmla="*/ 501 w 650"/>
                <a:gd name="T11" fmla="*/ 194 h 250"/>
                <a:gd name="T12" fmla="*/ 449 w 650"/>
                <a:gd name="T13" fmla="*/ 194 h 250"/>
                <a:gd name="T14" fmla="*/ 367 w 650"/>
                <a:gd name="T15" fmla="*/ 164 h 250"/>
                <a:gd name="T16" fmla="*/ 240 w 650"/>
                <a:gd name="T17" fmla="*/ 162 h 250"/>
                <a:gd name="T18" fmla="*/ 202 w 650"/>
                <a:gd name="T19" fmla="*/ 116 h 250"/>
                <a:gd name="T20" fmla="*/ 249 w 650"/>
                <a:gd name="T21" fmla="*/ 88 h 250"/>
                <a:gd name="T22" fmla="*/ 341 w 650"/>
                <a:gd name="T23" fmla="*/ 95 h 250"/>
                <a:gd name="T24" fmla="*/ 301 w 650"/>
                <a:gd name="T25" fmla="*/ 112 h 250"/>
                <a:gd name="T26" fmla="*/ 226 w 650"/>
                <a:gd name="T27" fmla="*/ 121 h 250"/>
                <a:gd name="T28" fmla="*/ 239 w 650"/>
                <a:gd name="T29" fmla="*/ 138 h 250"/>
                <a:gd name="T30" fmla="*/ 361 w 650"/>
                <a:gd name="T31" fmla="*/ 138 h 250"/>
                <a:gd name="T32" fmla="*/ 445 w 650"/>
                <a:gd name="T33" fmla="*/ 169 h 250"/>
                <a:gd name="T34" fmla="*/ 497 w 650"/>
                <a:gd name="T35" fmla="*/ 171 h 250"/>
                <a:gd name="T36" fmla="*/ 501 w 650"/>
                <a:gd name="T37" fmla="*/ 53 h 250"/>
                <a:gd name="T38" fmla="*/ 475 w 650"/>
                <a:gd name="T39" fmla="*/ 53 h 250"/>
                <a:gd name="T40" fmla="*/ 380 w 650"/>
                <a:gd name="T41" fmla="*/ 42 h 250"/>
                <a:gd name="T42" fmla="*/ 254 w 650"/>
                <a:gd name="T43" fmla="*/ 24 h 250"/>
                <a:gd name="T44" fmla="*/ 93 w 650"/>
                <a:gd name="T45" fmla="*/ 112 h 250"/>
                <a:gd name="T46" fmla="*/ 31 w 650"/>
                <a:gd name="T47" fmla="*/ 160 h 250"/>
                <a:gd name="T48" fmla="*/ 142 w 650"/>
                <a:gd name="T49" fmla="*/ 115 h 250"/>
                <a:gd name="T50" fmla="*/ 189 w 650"/>
                <a:gd name="T51" fmla="*/ 103 h 250"/>
                <a:gd name="T52" fmla="*/ 62 w 650"/>
                <a:gd name="T53" fmla="*/ 186 h 250"/>
                <a:gd name="T54" fmla="*/ 24 w 650"/>
                <a:gd name="T55" fmla="*/ 122 h 250"/>
                <a:gd name="T56" fmla="*/ 237 w 650"/>
                <a:gd name="T57" fmla="*/ 5 h 250"/>
                <a:gd name="T58" fmla="*/ 334 w 650"/>
                <a:gd name="T59" fmla="*/ 12 h 250"/>
                <a:gd name="T60" fmla="*/ 460 w 650"/>
                <a:gd name="T61" fmla="*/ 29 h 250"/>
                <a:gd name="T62" fmla="*/ 626 w 650"/>
                <a:gd name="T63" fmla="*/ 226 h 250"/>
                <a:gd name="T64" fmla="*/ 525 w 650"/>
                <a:gd name="T65" fmla="*/ 24 h 250"/>
                <a:gd name="T66" fmla="*/ 626 w 650"/>
                <a:gd name="T67" fmla="*/ 22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0" h="250">
                  <a:moveTo>
                    <a:pt x="501" y="29"/>
                  </a:moveTo>
                  <a:cubicBezTo>
                    <a:pt x="501" y="24"/>
                    <a:pt x="501" y="19"/>
                    <a:pt x="501" y="14"/>
                  </a:cubicBezTo>
                  <a:cubicBezTo>
                    <a:pt x="501" y="5"/>
                    <a:pt x="506" y="0"/>
                    <a:pt x="515" y="0"/>
                  </a:cubicBezTo>
                  <a:cubicBezTo>
                    <a:pt x="555" y="0"/>
                    <a:pt x="595" y="0"/>
                    <a:pt x="635" y="0"/>
                  </a:cubicBezTo>
                  <a:cubicBezTo>
                    <a:pt x="643" y="0"/>
                    <a:pt x="648" y="3"/>
                    <a:pt x="650" y="9"/>
                  </a:cubicBezTo>
                  <a:cubicBezTo>
                    <a:pt x="650" y="10"/>
                    <a:pt x="650" y="11"/>
                    <a:pt x="650" y="13"/>
                  </a:cubicBezTo>
                  <a:cubicBezTo>
                    <a:pt x="650" y="87"/>
                    <a:pt x="650" y="162"/>
                    <a:pt x="650" y="237"/>
                  </a:cubicBezTo>
                  <a:cubicBezTo>
                    <a:pt x="650" y="245"/>
                    <a:pt x="645" y="250"/>
                    <a:pt x="638" y="250"/>
                  </a:cubicBezTo>
                  <a:cubicBezTo>
                    <a:pt x="596" y="250"/>
                    <a:pt x="555" y="250"/>
                    <a:pt x="514" y="250"/>
                  </a:cubicBezTo>
                  <a:cubicBezTo>
                    <a:pt x="506" y="250"/>
                    <a:pt x="501" y="245"/>
                    <a:pt x="501" y="237"/>
                  </a:cubicBezTo>
                  <a:cubicBezTo>
                    <a:pt x="501" y="224"/>
                    <a:pt x="501" y="212"/>
                    <a:pt x="501" y="199"/>
                  </a:cubicBezTo>
                  <a:cubicBezTo>
                    <a:pt x="501" y="198"/>
                    <a:pt x="501" y="196"/>
                    <a:pt x="501" y="194"/>
                  </a:cubicBezTo>
                  <a:cubicBezTo>
                    <a:pt x="500" y="194"/>
                    <a:pt x="499" y="194"/>
                    <a:pt x="497" y="194"/>
                  </a:cubicBezTo>
                  <a:cubicBezTo>
                    <a:pt x="481" y="194"/>
                    <a:pt x="465" y="194"/>
                    <a:pt x="449" y="194"/>
                  </a:cubicBezTo>
                  <a:cubicBezTo>
                    <a:pt x="446" y="194"/>
                    <a:pt x="442" y="193"/>
                    <a:pt x="438" y="192"/>
                  </a:cubicBezTo>
                  <a:cubicBezTo>
                    <a:pt x="414" y="183"/>
                    <a:pt x="391" y="173"/>
                    <a:pt x="367" y="164"/>
                  </a:cubicBezTo>
                  <a:cubicBezTo>
                    <a:pt x="364" y="163"/>
                    <a:pt x="361" y="162"/>
                    <a:pt x="358" y="162"/>
                  </a:cubicBezTo>
                  <a:cubicBezTo>
                    <a:pt x="319" y="162"/>
                    <a:pt x="280" y="162"/>
                    <a:pt x="240" y="162"/>
                  </a:cubicBezTo>
                  <a:cubicBezTo>
                    <a:pt x="231" y="162"/>
                    <a:pt x="222" y="160"/>
                    <a:pt x="214" y="153"/>
                  </a:cubicBezTo>
                  <a:cubicBezTo>
                    <a:pt x="203" y="143"/>
                    <a:pt x="199" y="131"/>
                    <a:pt x="202" y="116"/>
                  </a:cubicBezTo>
                  <a:cubicBezTo>
                    <a:pt x="206" y="102"/>
                    <a:pt x="215" y="92"/>
                    <a:pt x="229" y="89"/>
                  </a:cubicBezTo>
                  <a:cubicBezTo>
                    <a:pt x="236" y="88"/>
                    <a:pt x="242" y="88"/>
                    <a:pt x="249" y="88"/>
                  </a:cubicBezTo>
                  <a:cubicBezTo>
                    <a:pt x="276" y="88"/>
                    <a:pt x="303" y="88"/>
                    <a:pt x="329" y="88"/>
                  </a:cubicBezTo>
                  <a:cubicBezTo>
                    <a:pt x="335" y="88"/>
                    <a:pt x="339" y="91"/>
                    <a:pt x="341" y="95"/>
                  </a:cubicBezTo>
                  <a:cubicBezTo>
                    <a:pt x="344" y="104"/>
                    <a:pt x="338" y="111"/>
                    <a:pt x="329" y="112"/>
                  </a:cubicBezTo>
                  <a:cubicBezTo>
                    <a:pt x="320" y="112"/>
                    <a:pt x="310" y="112"/>
                    <a:pt x="301" y="112"/>
                  </a:cubicBezTo>
                  <a:cubicBezTo>
                    <a:pt x="280" y="112"/>
                    <a:pt x="260" y="112"/>
                    <a:pt x="239" y="112"/>
                  </a:cubicBezTo>
                  <a:cubicBezTo>
                    <a:pt x="232" y="112"/>
                    <a:pt x="228" y="115"/>
                    <a:pt x="226" y="121"/>
                  </a:cubicBezTo>
                  <a:cubicBezTo>
                    <a:pt x="224" y="126"/>
                    <a:pt x="225" y="132"/>
                    <a:pt x="230" y="135"/>
                  </a:cubicBezTo>
                  <a:cubicBezTo>
                    <a:pt x="233" y="137"/>
                    <a:pt x="236" y="138"/>
                    <a:pt x="239" y="138"/>
                  </a:cubicBezTo>
                  <a:cubicBezTo>
                    <a:pt x="263" y="138"/>
                    <a:pt x="286" y="138"/>
                    <a:pt x="309" y="138"/>
                  </a:cubicBezTo>
                  <a:cubicBezTo>
                    <a:pt x="326" y="138"/>
                    <a:pt x="344" y="138"/>
                    <a:pt x="361" y="138"/>
                  </a:cubicBezTo>
                  <a:cubicBezTo>
                    <a:pt x="364" y="138"/>
                    <a:pt x="368" y="139"/>
                    <a:pt x="372" y="140"/>
                  </a:cubicBezTo>
                  <a:cubicBezTo>
                    <a:pt x="396" y="150"/>
                    <a:pt x="421" y="160"/>
                    <a:pt x="445" y="169"/>
                  </a:cubicBezTo>
                  <a:cubicBezTo>
                    <a:pt x="447" y="170"/>
                    <a:pt x="449" y="171"/>
                    <a:pt x="451" y="171"/>
                  </a:cubicBezTo>
                  <a:cubicBezTo>
                    <a:pt x="467" y="171"/>
                    <a:pt x="482" y="171"/>
                    <a:pt x="497" y="171"/>
                  </a:cubicBezTo>
                  <a:cubicBezTo>
                    <a:pt x="498" y="171"/>
                    <a:pt x="499" y="170"/>
                    <a:pt x="501" y="170"/>
                  </a:cubicBezTo>
                  <a:cubicBezTo>
                    <a:pt x="501" y="131"/>
                    <a:pt x="501" y="93"/>
                    <a:pt x="501" y="53"/>
                  </a:cubicBezTo>
                  <a:cubicBezTo>
                    <a:pt x="500" y="53"/>
                    <a:pt x="499" y="53"/>
                    <a:pt x="498" y="53"/>
                  </a:cubicBezTo>
                  <a:cubicBezTo>
                    <a:pt x="490" y="53"/>
                    <a:pt x="482" y="53"/>
                    <a:pt x="475" y="53"/>
                  </a:cubicBezTo>
                  <a:cubicBezTo>
                    <a:pt x="460" y="54"/>
                    <a:pt x="446" y="51"/>
                    <a:pt x="431" y="49"/>
                  </a:cubicBezTo>
                  <a:cubicBezTo>
                    <a:pt x="414" y="47"/>
                    <a:pt x="397" y="44"/>
                    <a:pt x="380" y="42"/>
                  </a:cubicBezTo>
                  <a:cubicBezTo>
                    <a:pt x="358" y="39"/>
                    <a:pt x="335" y="36"/>
                    <a:pt x="313" y="33"/>
                  </a:cubicBezTo>
                  <a:cubicBezTo>
                    <a:pt x="294" y="30"/>
                    <a:pt x="274" y="27"/>
                    <a:pt x="254" y="24"/>
                  </a:cubicBezTo>
                  <a:cubicBezTo>
                    <a:pt x="253" y="24"/>
                    <a:pt x="251" y="25"/>
                    <a:pt x="250" y="26"/>
                  </a:cubicBezTo>
                  <a:cubicBezTo>
                    <a:pt x="197" y="54"/>
                    <a:pt x="145" y="83"/>
                    <a:pt x="93" y="112"/>
                  </a:cubicBezTo>
                  <a:cubicBezTo>
                    <a:pt x="74" y="122"/>
                    <a:pt x="56" y="132"/>
                    <a:pt x="38" y="141"/>
                  </a:cubicBezTo>
                  <a:cubicBezTo>
                    <a:pt x="30" y="146"/>
                    <a:pt x="28" y="153"/>
                    <a:pt x="31" y="160"/>
                  </a:cubicBezTo>
                  <a:cubicBezTo>
                    <a:pt x="35" y="167"/>
                    <a:pt x="43" y="169"/>
                    <a:pt x="51" y="165"/>
                  </a:cubicBezTo>
                  <a:cubicBezTo>
                    <a:pt x="81" y="148"/>
                    <a:pt x="111" y="131"/>
                    <a:pt x="142" y="115"/>
                  </a:cubicBezTo>
                  <a:cubicBezTo>
                    <a:pt x="152" y="109"/>
                    <a:pt x="162" y="104"/>
                    <a:pt x="172" y="98"/>
                  </a:cubicBezTo>
                  <a:cubicBezTo>
                    <a:pt x="179" y="95"/>
                    <a:pt x="186" y="97"/>
                    <a:pt x="189" y="103"/>
                  </a:cubicBezTo>
                  <a:cubicBezTo>
                    <a:pt x="192" y="109"/>
                    <a:pt x="190" y="116"/>
                    <a:pt x="183" y="119"/>
                  </a:cubicBezTo>
                  <a:cubicBezTo>
                    <a:pt x="143" y="142"/>
                    <a:pt x="102" y="164"/>
                    <a:pt x="62" y="186"/>
                  </a:cubicBezTo>
                  <a:cubicBezTo>
                    <a:pt x="46" y="194"/>
                    <a:pt x="28" y="192"/>
                    <a:pt x="16" y="179"/>
                  </a:cubicBezTo>
                  <a:cubicBezTo>
                    <a:pt x="0" y="162"/>
                    <a:pt x="3" y="134"/>
                    <a:pt x="24" y="122"/>
                  </a:cubicBezTo>
                  <a:cubicBezTo>
                    <a:pt x="54" y="105"/>
                    <a:pt x="85" y="89"/>
                    <a:pt x="116" y="72"/>
                  </a:cubicBezTo>
                  <a:cubicBezTo>
                    <a:pt x="156" y="50"/>
                    <a:pt x="197" y="28"/>
                    <a:pt x="237" y="5"/>
                  </a:cubicBezTo>
                  <a:cubicBezTo>
                    <a:pt x="245" y="1"/>
                    <a:pt x="252" y="0"/>
                    <a:pt x="261" y="1"/>
                  </a:cubicBezTo>
                  <a:cubicBezTo>
                    <a:pt x="285" y="5"/>
                    <a:pt x="310" y="8"/>
                    <a:pt x="334" y="12"/>
                  </a:cubicBezTo>
                  <a:cubicBezTo>
                    <a:pt x="356" y="15"/>
                    <a:pt x="378" y="18"/>
                    <a:pt x="400" y="21"/>
                  </a:cubicBezTo>
                  <a:cubicBezTo>
                    <a:pt x="420" y="24"/>
                    <a:pt x="440" y="27"/>
                    <a:pt x="460" y="29"/>
                  </a:cubicBezTo>
                  <a:cubicBezTo>
                    <a:pt x="473" y="30"/>
                    <a:pt x="487" y="29"/>
                    <a:pt x="501" y="29"/>
                  </a:cubicBezTo>
                  <a:close/>
                  <a:moveTo>
                    <a:pt x="626" y="226"/>
                  </a:moveTo>
                  <a:cubicBezTo>
                    <a:pt x="626" y="159"/>
                    <a:pt x="626" y="91"/>
                    <a:pt x="626" y="24"/>
                  </a:cubicBezTo>
                  <a:cubicBezTo>
                    <a:pt x="592" y="24"/>
                    <a:pt x="559" y="24"/>
                    <a:pt x="525" y="24"/>
                  </a:cubicBezTo>
                  <a:cubicBezTo>
                    <a:pt x="525" y="92"/>
                    <a:pt x="525" y="159"/>
                    <a:pt x="525" y="226"/>
                  </a:cubicBezTo>
                  <a:cubicBezTo>
                    <a:pt x="559" y="226"/>
                    <a:pt x="592" y="226"/>
                    <a:pt x="626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21"/>
            <p:cNvSpPr>
              <a:spLocks noEditPoints="1"/>
            </p:cNvSpPr>
            <p:nvPr/>
          </p:nvSpPr>
          <p:spPr bwMode="auto">
            <a:xfrm>
              <a:off x="15746413" y="4398963"/>
              <a:ext cx="2447925" cy="942975"/>
            </a:xfrm>
            <a:custGeom>
              <a:avLst/>
              <a:gdLst>
                <a:gd name="T0" fmla="*/ 149 w 650"/>
                <a:gd name="T1" fmla="*/ 197 h 250"/>
                <a:gd name="T2" fmla="*/ 230 w 650"/>
                <a:gd name="T3" fmla="*/ 202 h 250"/>
                <a:gd name="T4" fmla="*/ 358 w 650"/>
                <a:gd name="T5" fmla="*/ 220 h 250"/>
                <a:gd name="T6" fmla="*/ 400 w 650"/>
                <a:gd name="T7" fmla="*/ 224 h 250"/>
                <a:gd name="T8" fmla="*/ 613 w 650"/>
                <a:gd name="T9" fmla="*/ 108 h 250"/>
                <a:gd name="T10" fmla="*/ 613 w 650"/>
                <a:gd name="T11" fmla="*/ 84 h 250"/>
                <a:gd name="T12" fmla="*/ 559 w 650"/>
                <a:gd name="T13" fmla="*/ 107 h 250"/>
                <a:gd name="T14" fmla="*/ 463 w 650"/>
                <a:gd name="T15" fmla="*/ 149 h 250"/>
                <a:gd name="T16" fmla="*/ 467 w 650"/>
                <a:gd name="T17" fmla="*/ 131 h 250"/>
                <a:gd name="T18" fmla="*/ 640 w 650"/>
                <a:gd name="T19" fmla="*/ 78 h 250"/>
                <a:gd name="T20" fmla="*/ 580 w 650"/>
                <a:gd name="T21" fmla="*/ 153 h 250"/>
                <a:gd name="T22" fmla="*/ 395 w 650"/>
                <a:gd name="T23" fmla="*/ 249 h 250"/>
                <a:gd name="T24" fmla="*/ 244 w 650"/>
                <a:gd name="T25" fmla="*/ 228 h 250"/>
                <a:gd name="T26" fmla="*/ 149 w 650"/>
                <a:gd name="T27" fmla="*/ 221 h 250"/>
                <a:gd name="T28" fmla="*/ 136 w 650"/>
                <a:gd name="T29" fmla="*/ 250 h 250"/>
                <a:gd name="T30" fmla="*/ 13 w 650"/>
                <a:gd name="T31" fmla="*/ 250 h 250"/>
                <a:gd name="T32" fmla="*/ 0 w 650"/>
                <a:gd name="T33" fmla="*/ 13 h 250"/>
                <a:gd name="T34" fmla="*/ 128 w 650"/>
                <a:gd name="T35" fmla="*/ 0 h 250"/>
                <a:gd name="T36" fmla="*/ 149 w 650"/>
                <a:gd name="T37" fmla="*/ 13 h 250"/>
                <a:gd name="T38" fmla="*/ 161 w 650"/>
                <a:gd name="T39" fmla="*/ 56 h 250"/>
                <a:gd name="T40" fmla="*/ 210 w 650"/>
                <a:gd name="T41" fmla="*/ 57 h 250"/>
                <a:gd name="T42" fmla="*/ 292 w 650"/>
                <a:gd name="T43" fmla="*/ 88 h 250"/>
                <a:gd name="T44" fmla="*/ 448 w 650"/>
                <a:gd name="T45" fmla="*/ 116 h 250"/>
                <a:gd name="T46" fmla="*/ 321 w 650"/>
                <a:gd name="T47" fmla="*/ 162 h 250"/>
                <a:gd name="T48" fmla="*/ 321 w 650"/>
                <a:gd name="T49" fmla="*/ 138 h 250"/>
                <a:gd name="T50" fmla="*/ 425 w 650"/>
                <a:gd name="T51" fmla="*/ 127 h 250"/>
                <a:gd name="T52" fmla="*/ 370 w 650"/>
                <a:gd name="T53" fmla="*/ 112 h 250"/>
                <a:gd name="T54" fmla="*/ 278 w 650"/>
                <a:gd name="T55" fmla="*/ 110 h 250"/>
                <a:gd name="T56" fmla="*/ 200 w 650"/>
                <a:gd name="T57" fmla="*/ 79 h 250"/>
                <a:gd name="T58" fmla="*/ 149 w 650"/>
                <a:gd name="T59" fmla="*/ 80 h 250"/>
                <a:gd name="T60" fmla="*/ 24 w 650"/>
                <a:gd name="T61" fmla="*/ 24 h 250"/>
                <a:gd name="T62" fmla="*/ 125 w 650"/>
                <a:gd name="T63" fmla="*/ 22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50" h="250">
                  <a:moveTo>
                    <a:pt x="149" y="80"/>
                  </a:moveTo>
                  <a:cubicBezTo>
                    <a:pt x="149" y="119"/>
                    <a:pt x="149" y="158"/>
                    <a:pt x="149" y="197"/>
                  </a:cubicBezTo>
                  <a:cubicBezTo>
                    <a:pt x="155" y="197"/>
                    <a:pt x="160" y="197"/>
                    <a:pt x="165" y="197"/>
                  </a:cubicBezTo>
                  <a:cubicBezTo>
                    <a:pt x="187" y="195"/>
                    <a:pt x="209" y="199"/>
                    <a:pt x="230" y="202"/>
                  </a:cubicBezTo>
                  <a:cubicBezTo>
                    <a:pt x="253" y="205"/>
                    <a:pt x="275" y="208"/>
                    <a:pt x="297" y="212"/>
                  </a:cubicBezTo>
                  <a:cubicBezTo>
                    <a:pt x="317" y="214"/>
                    <a:pt x="338" y="217"/>
                    <a:pt x="358" y="220"/>
                  </a:cubicBezTo>
                  <a:cubicBezTo>
                    <a:pt x="371" y="222"/>
                    <a:pt x="383" y="224"/>
                    <a:pt x="396" y="225"/>
                  </a:cubicBezTo>
                  <a:cubicBezTo>
                    <a:pt x="397" y="226"/>
                    <a:pt x="399" y="225"/>
                    <a:pt x="400" y="224"/>
                  </a:cubicBezTo>
                  <a:cubicBezTo>
                    <a:pt x="449" y="198"/>
                    <a:pt x="499" y="171"/>
                    <a:pt x="548" y="144"/>
                  </a:cubicBezTo>
                  <a:cubicBezTo>
                    <a:pt x="569" y="132"/>
                    <a:pt x="591" y="120"/>
                    <a:pt x="613" y="108"/>
                  </a:cubicBezTo>
                  <a:cubicBezTo>
                    <a:pt x="618" y="106"/>
                    <a:pt x="621" y="101"/>
                    <a:pt x="621" y="96"/>
                  </a:cubicBezTo>
                  <a:cubicBezTo>
                    <a:pt x="621" y="90"/>
                    <a:pt x="618" y="86"/>
                    <a:pt x="613" y="84"/>
                  </a:cubicBezTo>
                  <a:cubicBezTo>
                    <a:pt x="609" y="82"/>
                    <a:pt x="604" y="83"/>
                    <a:pt x="600" y="85"/>
                  </a:cubicBezTo>
                  <a:cubicBezTo>
                    <a:pt x="586" y="93"/>
                    <a:pt x="573" y="100"/>
                    <a:pt x="559" y="107"/>
                  </a:cubicBezTo>
                  <a:cubicBezTo>
                    <a:pt x="532" y="122"/>
                    <a:pt x="505" y="137"/>
                    <a:pt x="478" y="152"/>
                  </a:cubicBezTo>
                  <a:cubicBezTo>
                    <a:pt x="473" y="155"/>
                    <a:pt x="467" y="154"/>
                    <a:pt x="463" y="149"/>
                  </a:cubicBezTo>
                  <a:cubicBezTo>
                    <a:pt x="459" y="145"/>
                    <a:pt x="459" y="139"/>
                    <a:pt x="463" y="134"/>
                  </a:cubicBezTo>
                  <a:cubicBezTo>
                    <a:pt x="464" y="133"/>
                    <a:pt x="465" y="132"/>
                    <a:pt x="467" y="131"/>
                  </a:cubicBezTo>
                  <a:cubicBezTo>
                    <a:pt x="508" y="108"/>
                    <a:pt x="549" y="86"/>
                    <a:pt x="590" y="63"/>
                  </a:cubicBezTo>
                  <a:cubicBezTo>
                    <a:pt x="608" y="54"/>
                    <a:pt x="630" y="61"/>
                    <a:pt x="640" y="78"/>
                  </a:cubicBezTo>
                  <a:cubicBezTo>
                    <a:pt x="650" y="96"/>
                    <a:pt x="643" y="118"/>
                    <a:pt x="626" y="128"/>
                  </a:cubicBezTo>
                  <a:cubicBezTo>
                    <a:pt x="611" y="137"/>
                    <a:pt x="595" y="145"/>
                    <a:pt x="580" y="153"/>
                  </a:cubicBezTo>
                  <a:cubicBezTo>
                    <a:pt x="523" y="184"/>
                    <a:pt x="466" y="215"/>
                    <a:pt x="409" y="247"/>
                  </a:cubicBezTo>
                  <a:cubicBezTo>
                    <a:pt x="405" y="249"/>
                    <a:pt x="400" y="250"/>
                    <a:pt x="395" y="249"/>
                  </a:cubicBezTo>
                  <a:cubicBezTo>
                    <a:pt x="380" y="247"/>
                    <a:pt x="364" y="245"/>
                    <a:pt x="349" y="243"/>
                  </a:cubicBezTo>
                  <a:cubicBezTo>
                    <a:pt x="314" y="238"/>
                    <a:pt x="279" y="233"/>
                    <a:pt x="244" y="228"/>
                  </a:cubicBezTo>
                  <a:cubicBezTo>
                    <a:pt x="227" y="226"/>
                    <a:pt x="209" y="222"/>
                    <a:pt x="191" y="221"/>
                  </a:cubicBezTo>
                  <a:cubicBezTo>
                    <a:pt x="177" y="220"/>
                    <a:pt x="163" y="221"/>
                    <a:pt x="149" y="221"/>
                  </a:cubicBezTo>
                  <a:cubicBezTo>
                    <a:pt x="149" y="226"/>
                    <a:pt x="149" y="231"/>
                    <a:pt x="149" y="236"/>
                  </a:cubicBezTo>
                  <a:cubicBezTo>
                    <a:pt x="149" y="245"/>
                    <a:pt x="144" y="250"/>
                    <a:pt x="136" y="250"/>
                  </a:cubicBezTo>
                  <a:cubicBezTo>
                    <a:pt x="126" y="250"/>
                    <a:pt x="117" y="250"/>
                    <a:pt x="107" y="250"/>
                  </a:cubicBezTo>
                  <a:cubicBezTo>
                    <a:pt x="76" y="250"/>
                    <a:pt x="44" y="250"/>
                    <a:pt x="13" y="250"/>
                  </a:cubicBezTo>
                  <a:cubicBezTo>
                    <a:pt x="5" y="250"/>
                    <a:pt x="0" y="245"/>
                    <a:pt x="0" y="237"/>
                  </a:cubicBezTo>
                  <a:cubicBezTo>
                    <a:pt x="0" y="162"/>
                    <a:pt x="0" y="87"/>
                    <a:pt x="0" y="13"/>
                  </a:cubicBezTo>
                  <a:cubicBezTo>
                    <a:pt x="0" y="5"/>
                    <a:pt x="5" y="0"/>
                    <a:pt x="13" y="0"/>
                  </a:cubicBezTo>
                  <a:cubicBezTo>
                    <a:pt x="51" y="0"/>
                    <a:pt x="89" y="0"/>
                    <a:pt x="128" y="0"/>
                  </a:cubicBezTo>
                  <a:cubicBezTo>
                    <a:pt x="131" y="0"/>
                    <a:pt x="133" y="0"/>
                    <a:pt x="136" y="0"/>
                  </a:cubicBezTo>
                  <a:cubicBezTo>
                    <a:pt x="145" y="0"/>
                    <a:pt x="149" y="5"/>
                    <a:pt x="149" y="13"/>
                  </a:cubicBezTo>
                  <a:cubicBezTo>
                    <a:pt x="149" y="27"/>
                    <a:pt x="149" y="41"/>
                    <a:pt x="149" y="56"/>
                  </a:cubicBezTo>
                  <a:cubicBezTo>
                    <a:pt x="153" y="56"/>
                    <a:pt x="157" y="56"/>
                    <a:pt x="161" y="56"/>
                  </a:cubicBezTo>
                  <a:cubicBezTo>
                    <a:pt x="175" y="56"/>
                    <a:pt x="189" y="56"/>
                    <a:pt x="203" y="56"/>
                  </a:cubicBezTo>
                  <a:cubicBezTo>
                    <a:pt x="205" y="56"/>
                    <a:pt x="208" y="56"/>
                    <a:pt x="210" y="57"/>
                  </a:cubicBezTo>
                  <a:cubicBezTo>
                    <a:pt x="235" y="67"/>
                    <a:pt x="260" y="77"/>
                    <a:pt x="285" y="87"/>
                  </a:cubicBezTo>
                  <a:cubicBezTo>
                    <a:pt x="287" y="88"/>
                    <a:pt x="289" y="88"/>
                    <a:pt x="292" y="88"/>
                  </a:cubicBezTo>
                  <a:cubicBezTo>
                    <a:pt x="332" y="88"/>
                    <a:pt x="371" y="88"/>
                    <a:pt x="411" y="88"/>
                  </a:cubicBezTo>
                  <a:cubicBezTo>
                    <a:pt x="429" y="88"/>
                    <a:pt x="444" y="99"/>
                    <a:pt x="448" y="116"/>
                  </a:cubicBezTo>
                  <a:cubicBezTo>
                    <a:pt x="454" y="139"/>
                    <a:pt x="437" y="162"/>
                    <a:pt x="413" y="162"/>
                  </a:cubicBezTo>
                  <a:cubicBezTo>
                    <a:pt x="382" y="162"/>
                    <a:pt x="352" y="162"/>
                    <a:pt x="321" y="162"/>
                  </a:cubicBezTo>
                  <a:cubicBezTo>
                    <a:pt x="313" y="162"/>
                    <a:pt x="308" y="157"/>
                    <a:pt x="308" y="150"/>
                  </a:cubicBezTo>
                  <a:cubicBezTo>
                    <a:pt x="308" y="143"/>
                    <a:pt x="314" y="138"/>
                    <a:pt x="321" y="138"/>
                  </a:cubicBezTo>
                  <a:cubicBezTo>
                    <a:pt x="351" y="138"/>
                    <a:pt x="381" y="138"/>
                    <a:pt x="411" y="138"/>
                  </a:cubicBezTo>
                  <a:cubicBezTo>
                    <a:pt x="419" y="138"/>
                    <a:pt x="424" y="134"/>
                    <a:pt x="425" y="127"/>
                  </a:cubicBezTo>
                  <a:cubicBezTo>
                    <a:pt x="426" y="119"/>
                    <a:pt x="421" y="112"/>
                    <a:pt x="412" y="112"/>
                  </a:cubicBezTo>
                  <a:cubicBezTo>
                    <a:pt x="398" y="112"/>
                    <a:pt x="384" y="112"/>
                    <a:pt x="370" y="112"/>
                  </a:cubicBezTo>
                  <a:cubicBezTo>
                    <a:pt x="343" y="112"/>
                    <a:pt x="316" y="112"/>
                    <a:pt x="290" y="112"/>
                  </a:cubicBezTo>
                  <a:cubicBezTo>
                    <a:pt x="286" y="112"/>
                    <a:pt x="282" y="111"/>
                    <a:pt x="278" y="110"/>
                  </a:cubicBezTo>
                  <a:cubicBezTo>
                    <a:pt x="254" y="100"/>
                    <a:pt x="229" y="90"/>
                    <a:pt x="205" y="81"/>
                  </a:cubicBezTo>
                  <a:cubicBezTo>
                    <a:pt x="204" y="80"/>
                    <a:pt x="202" y="79"/>
                    <a:pt x="200" y="79"/>
                  </a:cubicBezTo>
                  <a:cubicBezTo>
                    <a:pt x="184" y="79"/>
                    <a:pt x="168" y="79"/>
                    <a:pt x="151" y="79"/>
                  </a:cubicBezTo>
                  <a:cubicBezTo>
                    <a:pt x="151" y="79"/>
                    <a:pt x="150" y="79"/>
                    <a:pt x="149" y="80"/>
                  </a:cubicBezTo>
                  <a:close/>
                  <a:moveTo>
                    <a:pt x="125" y="24"/>
                  </a:moveTo>
                  <a:cubicBezTo>
                    <a:pt x="91" y="24"/>
                    <a:pt x="58" y="24"/>
                    <a:pt x="24" y="24"/>
                  </a:cubicBezTo>
                  <a:cubicBezTo>
                    <a:pt x="24" y="92"/>
                    <a:pt x="24" y="159"/>
                    <a:pt x="24" y="226"/>
                  </a:cubicBezTo>
                  <a:cubicBezTo>
                    <a:pt x="58" y="226"/>
                    <a:pt x="92" y="226"/>
                    <a:pt x="125" y="226"/>
                  </a:cubicBezTo>
                  <a:cubicBezTo>
                    <a:pt x="125" y="159"/>
                    <a:pt x="125" y="92"/>
                    <a:pt x="125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22"/>
            <p:cNvSpPr>
              <a:spLocks noEditPoints="1"/>
            </p:cNvSpPr>
            <p:nvPr/>
          </p:nvSpPr>
          <p:spPr bwMode="auto">
            <a:xfrm>
              <a:off x="16298863" y="2736851"/>
              <a:ext cx="1851025" cy="1851025"/>
            </a:xfrm>
            <a:custGeom>
              <a:avLst/>
              <a:gdLst>
                <a:gd name="T0" fmla="*/ 419 w 491"/>
                <a:gd name="T1" fmla="*/ 152 h 490"/>
                <a:gd name="T2" fmla="*/ 433 w 491"/>
                <a:gd name="T3" fmla="*/ 183 h 490"/>
                <a:gd name="T4" fmla="*/ 488 w 491"/>
                <a:gd name="T5" fmla="*/ 275 h 490"/>
                <a:gd name="T6" fmla="*/ 430 w 491"/>
                <a:gd name="T7" fmla="*/ 305 h 490"/>
                <a:gd name="T8" fmla="*/ 442 w 491"/>
                <a:gd name="T9" fmla="*/ 373 h 490"/>
                <a:gd name="T10" fmla="*/ 382 w 491"/>
                <a:gd name="T11" fmla="*/ 438 h 490"/>
                <a:gd name="T12" fmla="*/ 311 w 491"/>
                <a:gd name="T13" fmla="*/ 427 h 490"/>
                <a:gd name="T14" fmla="*/ 281 w 491"/>
                <a:gd name="T15" fmla="*/ 486 h 490"/>
                <a:gd name="T16" fmla="*/ 189 w 491"/>
                <a:gd name="T17" fmla="*/ 432 h 490"/>
                <a:gd name="T18" fmla="*/ 158 w 491"/>
                <a:gd name="T19" fmla="*/ 420 h 490"/>
                <a:gd name="T20" fmla="*/ 54 w 491"/>
                <a:gd name="T21" fmla="*/ 395 h 490"/>
                <a:gd name="T22" fmla="*/ 73 w 491"/>
                <a:gd name="T23" fmla="*/ 332 h 490"/>
                <a:gd name="T24" fmla="*/ 17 w 491"/>
                <a:gd name="T25" fmla="*/ 293 h 490"/>
                <a:gd name="T26" fmla="*/ 13 w 491"/>
                <a:gd name="T27" fmla="*/ 204 h 490"/>
                <a:gd name="T28" fmla="*/ 73 w 491"/>
                <a:gd name="T29" fmla="*/ 156 h 490"/>
                <a:gd name="T30" fmla="*/ 52 w 491"/>
                <a:gd name="T31" fmla="*/ 96 h 490"/>
                <a:gd name="T32" fmla="*/ 153 w 491"/>
                <a:gd name="T33" fmla="*/ 72 h 490"/>
                <a:gd name="T34" fmla="*/ 184 w 491"/>
                <a:gd name="T35" fmla="*/ 59 h 490"/>
                <a:gd name="T36" fmla="*/ 275 w 491"/>
                <a:gd name="T37" fmla="*/ 2 h 490"/>
                <a:gd name="T38" fmla="*/ 306 w 491"/>
                <a:gd name="T39" fmla="*/ 61 h 490"/>
                <a:gd name="T40" fmla="*/ 376 w 491"/>
                <a:gd name="T41" fmla="*/ 48 h 490"/>
                <a:gd name="T42" fmla="*/ 441 w 491"/>
                <a:gd name="T43" fmla="*/ 102 h 490"/>
                <a:gd name="T44" fmla="*/ 154 w 491"/>
                <a:gd name="T45" fmla="*/ 396 h 490"/>
                <a:gd name="T46" fmla="*/ 210 w 491"/>
                <a:gd name="T47" fmla="*/ 419 h 490"/>
                <a:gd name="T48" fmla="*/ 268 w 491"/>
                <a:gd name="T49" fmla="*/ 464 h 490"/>
                <a:gd name="T50" fmla="*/ 297 w 491"/>
                <a:gd name="T51" fmla="*/ 407 h 490"/>
                <a:gd name="T52" fmla="*/ 384 w 491"/>
                <a:gd name="T53" fmla="*/ 413 h 490"/>
                <a:gd name="T54" fmla="*/ 418 w 491"/>
                <a:gd name="T55" fmla="*/ 378 h 490"/>
                <a:gd name="T56" fmla="*/ 409 w 491"/>
                <a:gd name="T57" fmla="*/ 291 h 490"/>
                <a:gd name="T58" fmla="*/ 465 w 491"/>
                <a:gd name="T59" fmla="*/ 262 h 490"/>
                <a:gd name="T60" fmla="*/ 417 w 491"/>
                <a:gd name="T61" fmla="*/ 203 h 490"/>
                <a:gd name="T62" fmla="*/ 394 w 491"/>
                <a:gd name="T63" fmla="*/ 150 h 490"/>
                <a:gd name="T64" fmla="*/ 384 w 491"/>
                <a:gd name="T65" fmla="*/ 74 h 490"/>
                <a:gd name="T66" fmla="*/ 324 w 491"/>
                <a:gd name="T67" fmla="*/ 94 h 490"/>
                <a:gd name="T68" fmla="*/ 267 w 491"/>
                <a:gd name="T69" fmla="*/ 29 h 490"/>
                <a:gd name="T70" fmla="*/ 218 w 491"/>
                <a:gd name="T71" fmla="*/ 29 h 490"/>
                <a:gd name="T72" fmla="*/ 164 w 491"/>
                <a:gd name="T73" fmla="*/ 96 h 490"/>
                <a:gd name="T74" fmla="*/ 103 w 491"/>
                <a:gd name="T75" fmla="*/ 78 h 490"/>
                <a:gd name="T76" fmla="*/ 97 w 491"/>
                <a:gd name="T77" fmla="*/ 147 h 490"/>
                <a:gd name="T78" fmla="*/ 82 w 491"/>
                <a:gd name="T79" fmla="*/ 200 h 490"/>
                <a:gd name="T80" fmla="*/ 26 w 491"/>
                <a:gd name="T81" fmla="*/ 228 h 490"/>
                <a:gd name="T82" fmla="*/ 75 w 491"/>
                <a:gd name="T83" fmla="*/ 287 h 490"/>
                <a:gd name="T84" fmla="*/ 98 w 491"/>
                <a:gd name="T85" fmla="*/ 341 h 490"/>
                <a:gd name="T86" fmla="*/ 108 w 491"/>
                <a:gd name="T87" fmla="*/ 416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1" h="490">
                  <a:moveTo>
                    <a:pt x="441" y="102"/>
                  </a:moveTo>
                  <a:cubicBezTo>
                    <a:pt x="441" y="104"/>
                    <a:pt x="440" y="107"/>
                    <a:pt x="439" y="109"/>
                  </a:cubicBezTo>
                  <a:cubicBezTo>
                    <a:pt x="432" y="123"/>
                    <a:pt x="426" y="137"/>
                    <a:pt x="419" y="152"/>
                  </a:cubicBezTo>
                  <a:cubicBezTo>
                    <a:pt x="418" y="154"/>
                    <a:pt x="418" y="155"/>
                    <a:pt x="419" y="158"/>
                  </a:cubicBezTo>
                  <a:cubicBezTo>
                    <a:pt x="422" y="164"/>
                    <a:pt x="425" y="171"/>
                    <a:pt x="428" y="178"/>
                  </a:cubicBezTo>
                  <a:cubicBezTo>
                    <a:pt x="429" y="181"/>
                    <a:pt x="430" y="182"/>
                    <a:pt x="433" y="183"/>
                  </a:cubicBezTo>
                  <a:cubicBezTo>
                    <a:pt x="448" y="188"/>
                    <a:pt x="463" y="193"/>
                    <a:pt x="478" y="198"/>
                  </a:cubicBezTo>
                  <a:cubicBezTo>
                    <a:pt x="483" y="200"/>
                    <a:pt x="486" y="203"/>
                    <a:pt x="487" y="209"/>
                  </a:cubicBezTo>
                  <a:cubicBezTo>
                    <a:pt x="490" y="231"/>
                    <a:pt x="491" y="253"/>
                    <a:pt x="488" y="275"/>
                  </a:cubicBezTo>
                  <a:cubicBezTo>
                    <a:pt x="487" y="280"/>
                    <a:pt x="484" y="284"/>
                    <a:pt x="479" y="285"/>
                  </a:cubicBezTo>
                  <a:cubicBezTo>
                    <a:pt x="464" y="291"/>
                    <a:pt x="449" y="296"/>
                    <a:pt x="434" y="302"/>
                  </a:cubicBezTo>
                  <a:cubicBezTo>
                    <a:pt x="432" y="302"/>
                    <a:pt x="431" y="304"/>
                    <a:pt x="430" y="305"/>
                  </a:cubicBezTo>
                  <a:cubicBezTo>
                    <a:pt x="427" y="313"/>
                    <a:pt x="424" y="320"/>
                    <a:pt x="421" y="328"/>
                  </a:cubicBezTo>
                  <a:cubicBezTo>
                    <a:pt x="421" y="329"/>
                    <a:pt x="421" y="331"/>
                    <a:pt x="421" y="333"/>
                  </a:cubicBezTo>
                  <a:cubicBezTo>
                    <a:pt x="428" y="346"/>
                    <a:pt x="435" y="360"/>
                    <a:pt x="442" y="373"/>
                  </a:cubicBezTo>
                  <a:cubicBezTo>
                    <a:pt x="446" y="380"/>
                    <a:pt x="445" y="386"/>
                    <a:pt x="440" y="393"/>
                  </a:cubicBezTo>
                  <a:cubicBezTo>
                    <a:pt x="428" y="409"/>
                    <a:pt x="413" y="423"/>
                    <a:pt x="397" y="436"/>
                  </a:cubicBezTo>
                  <a:cubicBezTo>
                    <a:pt x="392" y="440"/>
                    <a:pt x="387" y="441"/>
                    <a:pt x="382" y="438"/>
                  </a:cubicBezTo>
                  <a:cubicBezTo>
                    <a:pt x="368" y="431"/>
                    <a:pt x="353" y="424"/>
                    <a:pt x="339" y="418"/>
                  </a:cubicBezTo>
                  <a:cubicBezTo>
                    <a:pt x="337" y="417"/>
                    <a:pt x="335" y="417"/>
                    <a:pt x="333" y="418"/>
                  </a:cubicBezTo>
                  <a:cubicBezTo>
                    <a:pt x="326" y="421"/>
                    <a:pt x="319" y="424"/>
                    <a:pt x="311" y="427"/>
                  </a:cubicBezTo>
                  <a:cubicBezTo>
                    <a:pt x="310" y="428"/>
                    <a:pt x="308" y="430"/>
                    <a:pt x="308" y="431"/>
                  </a:cubicBezTo>
                  <a:cubicBezTo>
                    <a:pt x="303" y="446"/>
                    <a:pt x="298" y="461"/>
                    <a:pt x="293" y="476"/>
                  </a:cubicBezTo>
                  <a:cubicBezTo>
                    <a:pt x="291" y="482"/>
                    <a:pt x="288" y="485"/>
                    <a:pt x="281" y="486"/>
                  </a:cubicBezTo>
                  <a:cubicBezTo>
                    <a:pt x="260" y="489"/>
                    <a:pt x="239" y="490"/>
                    <a:pt x="218" y="487"/>
                  </a:cubicBezTo>
                  <a:cubicBezTo>
                    <a:pt x="211" y="487"/>
                    <a:pt x="208" y="484"/>
                    <a:pt x="205" y="477"/>
                  </a:cubicBezTo>
                  <a:cubicBezTo>
                    <a:pt x="200" y="462"/>
                    <a:pt x="195" y="447"/>
                    <a:pt x="189" y="432"/>
                  </a:cubicBezTo>
                  <a:cubicBezTo>
                    <a:pt x="189" y="431"/>
                    <a:pt x="187" y="430"/>
                    <a:pt x="186" y="429"/>
                  </a:cubicBezTo>
                  <a:cubicBezTo>
                    <a:pt x="178" y="426"/>
                    <a:pt x="171" y="423"/>
                    <a:pt x="163" y="420"/>
                  </a:cubicBezTo>
                  <a:cubicBezTo>
                    <a:pt x="162" y="420"/>
                    <a:pt x="159" y="420"/>
                    <a:pt x="158" y="420"/>
                  </a:cubicBezTo>
                  <a:cubicBezTo>
                    <a:pt x="144" y="427"/>
                    <a:pt x="130" y="435"/>
                    <a:pt x="115" y="442"/>
                  </a:cubicBezTo>
                  <a:cubicBezTo>
                    <a:pt x="110" y="445"/>
                    <a:pt x="105" y="444"/>
                    <a:pt x="100" y="440"/>
                  </a:cubicBezTo>
                  <a:cubicBezTo>
                    <a:pt x="83" y="427"/>
                    <a:pt x="67" y="412"/>
                    <a:pt x="54" y="395"/>
                  </a:cubicBezTo>
                  <a:cubicBezTo>
                    <a:pt x="50" y="391"/>
                    <a:pt x="50" y="386"/>
                    <a:pt x="52" y="381"/>
                  </a:cubicBezTo>
                  <a:cubicBezTo>
                    <a:pt x="59" y="367"/>
                    <a:pt x="66" y="352"/>
                    <a:pt x="73" y="338"/>
                  </a:cubicBezTo>
                  <a:cubicBezTo>
                    <a:pt x="74" y="336"/>
                    <a:pt x="74" y="334"/>
                    <a:pt x="73" y="332"/>
                  </a:cubicBezTo>
                  <a:cubicBezTo>
                    <a:pt x="70" y="325"/>
                    <a:pt x="67" y="317"/>
                    <a:pt x="63" y="310"/>
                  </a:cubicBezTo>
                  <a:cubicBezTo>
                    <a:pt x="63" y="309"/>
                    <a:pt x="61" y="307"/>
                    <a:pt x="60" y="307"/>
                  </a:cubicBezTo>
                  <a:cubicBezTo>
                    <a:pt x="46" y="302"/>
                    <a:pt x="31" y="297"/>
                    <a:pt x="17" y="293"/>
                  </a:cubicBezTo>
                  <a:cubicBezTo>
                    <a:pt x="9" y="291"/>
                    <a:pt x="5" y="287"/>
                    <a:pt x="4" y="279"/>
                  </a:cubicBezTo>
                  <a:cubicBezTo>
                    <a:pt x="1" y="257"/>
                    <a:pt x="0" y="236"/>
                    <a:pt x="4" y="215"/>
                  </a:cubicBezTo>
                  <a:cubicBezTo>
                    <a:pt x="5" y="209"/>
                    <a:pt x="8" y="205"/>
                    <a:pt x="13" y="204"/>
                  </a:cubicBezTo>
                  <a:cubicBezTo>
                    <a:pt x="28" y="199"/>
                    <a:pt x="43" y="194"/>
                    <a:pt x="58" y="189"/>
                  </a:cubicBezTo>
                  <a:cubicBezTo>
                    <a:pt x="59" y="189"/>
                    <a:pt x="61" y="187"/>
                    <a:pt x="61" y="186"/>
                  </a:cubicBezTo>
                  <a:cubicBezTo>
                    <a:pt x="65" y="176"/>
                    <a:pt x="69" y="166"/>
                    <a:pt x="73" y="156"/>
                  </a:cubicBezTo>
                  <a:cubicBezTo>
                    <a:pt x="73" y="155"/>
                    <a:pt x="73" y="153"/>
                    <a:pt x="72" y="152"/>
                  </a:cubicBezTo>
                  <a:cubicBezTo>
                    <a:pt x="65" y="138"/>
                    <a:pt x="58" y="125"/>
                    <a:pt x="50" y="111"/>
                  </a:cubicBezTo>
                  <a:cubicBezTo>
                    <a:pt x="47" y="105"/>
                    <a:pt x="47" y="101"/>
                    <a:pt x="52" y="96"/>
                  </a:cubicBezTo>
                  <a:cubicBezTo>
                    <a:pt x="64" y="80"/>
                    <a:pt x="79" y="66"/>
                    <a:pt x="94" y="54"/>
                  </a:cubicBezTo>
                  <a:cubicBezTo>
                    <a:pt x="99" y="49"/>
                    <a:pt x="105" y="49"/>
                    <a:pt x="110" y="52"/>
                  </a:cubicBezTo>
                  <a:cubicBezTo>
                    <a:pt x="125" y="59"/>
                    <a:pt x="139" y="65"/>
                    <a:pt x="153" y="72"/>
                  </a:cubicBezTo>
                  <a:cubicBezTo>
                    <a:pt x="155" y="73"/>
                    <a:pt x="157" y="72"/>
                    <a:pt x="158" y="72"/>
                  </a:cubicBezTo>
                  <a:cubicBezTo>
                    <a:pt x="166" y="69"/>
                    <a:pt x="173" y="66"/>
                    <a:pt x="181" y="62"/>
                  </a:cubicBezTo>
                  <a:cubicBezTo>
                    <a:pt x="182" y="62"/>
                    <a:pt x="183" y="60"/>
                    <a:pt x="184" y="59"/>
                  </a:cubicBezTo>
                  <a:cubicBezTo>
                    <a:pt x="189" y="44"/>
                    <a:pt x="194" y="29"/>
                    <a:pt x="199" y="13"/>
                  </a:cubicBezTo>
                  <a:cubicBezTo>
                    <a:pt x="201" y="7"/>
                    <a:pt x="205" y="4"/>
                    <a:pt x="211" y="3"/>
                  </a:cubicBezTo>
                  <a:cubicBezTo>
                    <a:pt x="232" y="0"/>
                    <a:pt x="254" y="0"/>
                    <a:pt x="275" y="2"/>
                  </a:cubicBezTo>
                  <a:cubicBezTo>
                    <a:pt x="280" y="3"/>
                    <a:pt x="284" y="6"/>
                    <a:pt x="286" y="11"/>
                  </a:cubicBezTo>
                  <a:cubicBezTo>
                    <a:pt x="291" y="26"/>
                    <a:pt x="297" y="41"/>
                    <a:pt x="302" y="57"/>
                  </a:cubicBezTo>
                  <a:cubicBezTo>
                    <a:pt x="303" y="59"/>
                    <a:pt x="304" y="60"/>
                    <a:pt x="306" y="61"/>
                  </a:cubicBezTo>
                  <a:cubicBezTo>
                    <a:pt x="314" y="64"/>
                    <a:pt x="322" y="67"/>
                    <a:pt x="329" y="70"/>
                  </a:cubicBezTo>
                  <a:cubicBezTo>
                    <a:pt x="330" y="70"/>
                    <a:pt x="332" y="70"/>
                    <a:pt x="333" y="69"/>
                  </a:cubicBezTo>
                  <a:cubicBezTo>
                    <a:pt x="348" y="62"/>
                    <a:pt x="362" y="55"/>
                    <a:pt x="376" y="48"/>
                  </a:cubicBezTo>
                  <a:cubicBezTo>
                    <a:pt x="382" y="45"/>
                    <a:pt x="387" y="45"/>
                    <a:pt x="391" y="49"/>
                  </a:cubicBezTo>
                  <a:cubicBezTo>
                    <a:pt x="409" y="62"/>
                    <a:pt x="424" y="77"/>
                    <a:pt x="438" y="94"/>
                  </a:cubicBezTo>
                  <a:cubicBezTo>
                    <a:pt x="439" y="96"/>
                    <a:pt x="440" y="99"/>
                    <a:pt x="441" y="102"/>
                  </a:cubicBezTo>
                  <a:close/>
                  <a:moveTo>
                    <a:pt x="110" y="418"/>
                  </a:moveTo>
                  <a:cubicBezTo>
                    <a:pt x="111" y="417"/>
                    <a:pt x="112" y="417"/>
                    <a:pt x="113" y="417"/>
                  </a:cubicBezTo>
                  <a:cubicBezTo>
                    <a:pt x="126" y="410"/>
                    <a:pt x="140" y="403"/>
                    <a:pt x="154" y="396"/>
                  </a:cubicBezTo>
                  <a:cubicBezTo>
                    <a:pt x="158" y="393"/>
                    <a:pt x="163" y="394"/>
                    <a:pt x="167" y="396"/>
                  </a:cubicBezTo>
                  <a:cubicBezTo>
                    <a:pt x="177" y="400"/>
                    <a:pt x="187" y="404"/>
                    <a:pt x="198" y="408"/>
                  </a:cubicBezTo>
                  <a:cubicBezTo>
                    <a:pt x="204" y="410"/>
                    <a:pt x="208" y="413"/>
                    <a:pt x="210" y="419"/>
                  </a:cubicBezTo>
                  <a:cubicBezTo>
                    <a:pt x="214" y="433"/>
                    <a:pt x="220" y="447"/>
                    <a:pt x="225" y="461"/>
                  </a:cubicBezTo>
                  <a:cubicBezTo>
                    <a:pt x="225" y="464"/>
                    <a:pt x="227" y="464"/>
                    <a:pt x="229" y="464"/>
                  </a:cubicBezTo>
                  <a:cubicBezTo>
                    <a:pt x="242" y="464"/>
                    <a:pt x="255" y="464"/>
                    <a:pt x="268" y="464"/>
                  </a:cubicBezTo>
                  <a:cubicBezTo>
                    <a:pt x="272" y="464"/>
                    <a:pt x="273" y="462"/>
                    <a:pt x="274" y="459"/>
                  </a:cubicBezTo>
                  <a:cubicBezTo>
                    <a:pt x="278" y="445"/>
                    <a:pt x="283" y="431"/>
                    <a:pt x="288" y="416"/>
                  </a:cubicBezTo>
                  <a:cubicBezTo>
                    <a:pt x="289" y="412"/>
                    <a:pt x="292" y="409"/>
                    <a:pt x="297" y="407"/>
                  </a:cubicBezTo>
                  <a:cubicBezTo>
                    <a:pt x="307" y="403"/>
                    <a:pt x="318" y="399"/>
                    <a:pt x="328" y="394"/>
                  </a:cubicBezTo>
                  <a:cubicBezTo>
                    <a:pt x="333" y="391"/>
                    <a:pt x="338" y="391"/>
                    <a:pt x="343" y="393"/>
                  </a:cubicBezTo>
                  <a:cubicBezTo>
                    <a:pt x="356" y="400"/>
                    <a:pt x="370" y="406"/>
                    <a:pt x="384" y="413"/>
                  </a:cubicBezTo>
                  <a:cubicBezTo>
                    <a:pt x="386" y="414"/>
                    <a:pt x="387" y="414"/>
                    <a:pt x="389" y="412"/>
                  </a:cubicBezTo>
                  <a:cubicBezTo>
                    <a:pt x="398" y="402"/>
                    <a:pt x="408" y="393"/>
                    <a:pt x="417" y="383"/>
                  </a:cubicBezTo>
                  <a:cubicBezTo>
                    <a:pt x="419" y="381"/>
                    <a:pt x="419" y="380"/>
                    <a:pt x="418" y="378"/>
                  </a:cubicBezTo>
                  <a:cubicBezTo>
                    <a:pt x="411" y="364"/>
                    <a:pt x="404" y="350"/>
                    <a:pt x="396" y="336"/>
                  </a:cubicBezTo>
                  <a:cubicBezTo>
                    <a:pt x="394" y="332"/>
                    <a:pt x="394" y="329"/>
                    <a:pt x="396" y="325"/>
                  </a:cubicBezTo>
                  <a:cubicBezTo>
                    <a:pt x="401" y="313"/>
                    <a:pt x="405" y="302"/>
                    <a:pt x="409" y="291"/>
                  </a:cubicBezTo>
                  <a:cubicBezTo>
                    <a:pt x="411" y="287"/>
                    <a:pt x="414" y="283"/>
                    <a:pt x="419" y="282"/>
                  </a:cubicBezTo>
                  <a:cubicBezTo>
                    <a:pt x="433" y="277"/>
                    <a:pt x="448" y="271"/>
                    <a:pt x="462" y="266"/>
                  </a:cubicBezTo>
                  <a:cubicBezTo>
                    <a:pt x="464" y="265"/>
                    <a:pt x="465" y="265"/>
                    <a:pt x="465" y="262"/>
                  </a:cubicBezTo>
                  <a:cubicBezTo>
                    <a:pt x="465" y="249"/>
                    <a:pt x="465" y="235"/>
                    <a:pt x="465" y="222"/>
                  </a:cubicBezTo>
                  <a:cubicBezTo>
                    <a:pt x="465" y="219"/>
                    <a:pt x="463" y="218"/>
                    <a:pt x="461" y="217"/>
                  </a:cubicBezTo>
                  <a:cubicBezTo>
                    <a:pt x="446" y="213"/>
                    <a:pt x="432" y="208"/>
                    <a:pt x="417" y="203"/>
                  </a:cubicBezTo>
                  <a:cubicBezTo>
                    <a:pt x="413" y="202"/>
                    <a:pt x="410" y="199"/>
                    <a:pt x="408" y="194"/>
                  </a:cubicBezTo>
                  <a:cubicBezTo>
                    <a:pt x="404" y="183"/>
                    <a:pt x="399" y="172"/>
                    <a:pt x="394" y="162"/>
                  </a:cubicBezTo>
                  <a:cubicBezTo>
                    <a:pt x="392" y="157"/>
                    <a:pt x="392" y="154"/>
                    <a:pt x="394" y="150"/>
                  </a:cubicBezTo>
                  <a:cubicBezTo>
                    <a:pt x="400" y="135"/>
                    <a:pt x="407" y="121"/>
                    <a:pt x="414" y="107"/>
                  </a:cubicBezTo>
                  <a:cubicBezTo>
                    <a:pt x="415" y="105"/>
                    <a:pt x="415" y="104"/>
                    <a:pt x="413" y="102"/>
                  </a:cubicBezTo>
                  <a:cubicBezTo>
                    <a:pt x="404" y="93"/>
                    <a:pt x="394" y="83"/>
                    <a:pt x="384" y="74"/>
                  </a:cubicBezTo>
                  <a:cubicBezTo>
                    <a:pt x="383" y="72"/>
                    <a:pt x="381" y="72"/>
                    <a:pt x="379" y="73"/>
                  </a:cubicBezTo>
                  <a:cubicBezTo>
                    <a:pt x="365" y="80"/>
                    <a:pt x="351" y="87"/>
                    <a:pt x="338" y="94"/>
                  </a:cubicBezTo>
                  <a:cubicBezTo>
                    <a:pt x="333" y="96"/>
                    <a:pt x="329" y="96"/>
                    <a:pt x="324" y="94"/>
                  </a:cubicBezTo>
                  <a:cubicBezTo>
                    <a:pt x="314" y="89"/>
                    <a:pt x="304" y="85"/>
                    <a:pt x="293" y="81"/>
                  </a:cubicBezTo>
                  <a:cubicBezTo>
                    <a:pt x="288" y="80"/>
                    <a:pt x="284" y="77"/>
                    <a:pt x="282" y="71"/>
                  </a:cubicBezTo>
                  <a:cubicBezTo>
                    <a:pt x="277" y="57"/>
                    <a:pt x="272" y="43"/>
                    <a:pt x="267" y="29"/>
                  </a:cubicBezTo>
                  <a:cubicBezTo>
                    <a:pt x="266" y="26"/>
                    <a:pt x="265" y="25"/>
                    <a:pt x="263" y="25"/>
                  </a:cubicBezTo>
                  <a:cubicBezTo>
                    <a:pt x="249" y="26"/>
                    <a:pt x="236" y="26"/>
                    <a:pt x="223" y="26"/>
                  </a:cubicBezTo>
                  <a:cubicBezTo>
                    <a:pt x="220" y="26"/>
                    <a:pt x="219" y="27"/>
                    <a:pt x="218" y="29"/>
                  </a:cubicBezTo>
                  <a:cubicBezTo>
                    <a:pt x="214" y="44"/>
                    <a:pt x="209" y="58"/>
                    <a:pt x="204" y="73"/>
                  </a:cubicBezTo>
                  <a:cubicBezTo>
                    <a:pt x="203" y="78"/>
                    <a:pt x="199" y="81"/>
                    <a:pt x="194" y="83"/>
                  </a:cubicBezTo>
                  <a:cubicBezTo>
                    <a:pt x="184" y="87"/>
                    <a:pt x="174" y="91"/>
                    <a:pt x="164" y="96"/>
                  </a:cubicBezTo>
                  <a:cubicBezTo>
                    <a:pt x="159" y="99"/>
                    <a:pt x="154" y="99"/>
                    <a:pt x="148" y="96"/>
                  </a:cubicBezTo>
                  <a:cubicBezTo>
                    <a:pt x="135" y="89"/>
                    <a:pt x="121" y="83"/>
                    <a:pt x="108" y="77"/>
                  </a:cubicBezTo>
                  <a:cubicBezTo>
                    <a:pt x="106" y="76"/>
                    <a:pt x="104" y="76"/>
                    <a:pt x="103" y="78"/>
                  </a:cubicBezTo>
                  <a:cubicBezTo>
                    <a:pt x="94" y="86"/>
                    <a:pt x="85" y="94"/>
                    <a:pt x="77" y="103"/>
                  </a:cubicBezTo>
                  <a:cubicBezTo>
                    <a:pt x="75" y="105"/>
                    <a:pt x="74" y="106"/>
                    <a:pt x="76" y="109"/>
                  </a:cubicBezTo>
                  <a:cubicBezTo>
                    <a:pt x="83" y="121"/>
                    <a:pt x="90" y="135"/>
                    <a:pt x="97" y="147"/>
                  </a:cubicBezTo>
                  <a:cubicBezTo>
                    <a:pt x="100" y="153"/>
                    <a:pt x="100" y="157"/>
                    <a:pt x="97" y="162"/>
                  </a:cubicBezTo>
                  <a:cubicBezTo>
                    <a:pt x="94" y="167"/>
                    <a:pt x="92" y="171"/>
                    <a:pt x="90" y="176"/>
                  </a:cubicBezTo>
                  <a:cubicBezTo>
                    <a:pt x="87" y="184"/>
                    <a:pt x="85" y="192"/>
                    <a:pt x="82" y="200"/>
                  </a:cubicBezTo>
                  <a:cubicBezTo>
                    <a:pt x="80" y="205"/>
                    <a:pt x="77" y="208"/>
                    <a:pt x="72" y="210"/>
                  </a:cubicBezTo>
                  <a:cubicBezTo>
                    <a:pt x="58" y="214"/>
                    <a:pt x="44" y="219"/>
                    <a:pt x="29" y="223"/>
                  </a:cubicBezTo>
                  <a:cubicBezTo>
                    <a:pt x="27" y="224"/>
                    <a:pt x="26" y="226"/>
                    <a:pt x="26" y="228"/>
                  </a:cubicBezTo>
                  <a:cubicBezTo>
                    <a:pt x="24" y="241"/>
                    <a:pt x="25" y="254"/>
                    <a:pt x="26" y="267"/>
                  </a:cubicBezTo>
                  <a:cubicBezTo>
                    <a:pt x="27" y="271"/>
                    <a:pt x="29" y="272"/>
                    <a:pt x="32" y="273"/>
                  </a:cubicBezTo>
                  <a:cubicBezTo>
                    <a:pt x="46" y="277"/>
                    <a:pt x="60" y="282"/>
                    <a:pt x="75" y="287"/>
                  </a:cubicBezTo>
                  <a:cubicBezTo>
                    <a:pt x="79" y="288"/>
                    <a:pt x="82" y="291"/>
                    <a:pt x="83" y="295"/>
                  </a:cubicBezTo>
                  <a:cubicBezTo>
                    <a:pt x="88" y="306"/>
                    <a:pt x="93" y="317"/>
                    <a:pt x="98" y="328"/>
                  </a:cubicBezTo>
                  <a:cubicBezTo>
                    <a:pt x="100" y="332"/>
                    <a:pt x="100" y="337"/>
                    <a:pt x="98" y="341"/>
                  </a:cubicBezTo>
                  <a:cubicBezTo>
                    <a:pt x="91" y="355"/>
                    <a:pt x="84" y="369"/>
                    <a:pt x="78" y="383"/>
                  </a:cubicBezTo>
                  <a:cubicBezTo>
                    <a:pt x="77" y="385"/>
                    <a:pt x="77" y="386"/>
                    <a:pt x="78" y="387"/>
                  </a:cubicBezTo>
                  <a:cubicBezTo>
                    <a:pt x="88" y="397"/>
                    <a:pt x="98" y="407"/>
                    <a:pt x="108" y="416"/>
                  </a:cubicBezTo>
                  <a:cubicBezTo>
                    <a:pt x="108" y="417"/>
                    <a:pt x="109" y="417"/>
                    <a:pt x="110" y="4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23"/>
            <p:cNvSpPr>
              <a:spLocks noEditPoints="1"/>
            </p:cNvSpPr>
            <p:nvPr/>
          </p:nvSpPr>
          <p:spPr bwMode="auto">
            <a:xfrm>
              <a:off x="18243551" y="2197101"/>
              <a:ext cx="252413" cy="252413"/>
            </a:xfrm>
            <a:custGeom>
              <a:avLst/>
              <a:gdLst>
                <a:gd name="T0" fmla="*/ 34 w 67"/>
                <a:gd name="T1" fmla="*/ 67 h 67"/>
                <a:gd name="T2" fmla="*/ 0 w 67"/>
                <a:gd name="T3" fmla="*/ 34 h 67"/>
                <a:gd name="T4" fmla="*/ 33 w 67"/>
                <a:gd name="T5" fmla="*/ 0 h 67"/>
                <a:gd name="T6" fmla="*/ 67 w 67"/>
                <a:gd name="T7" fmla="*/ 33 h 67"/>
                <a:gd name="T8" fmla="*/ 34 w 67"/>
                <a:gd name="T9" fmla="*/ 67 h 67"/>
                <a:gd name="T10" fmla="*/ 34 w 67"/>
                <a:gd name="T11" fmla="*/ 43 h 67"/>
                <a:gd name="T12" fmla="*/ 43 w 67"/>
                <a:gd name="T13" fmla="*/ 34 h 67"/>
                <a:gd name="T14" fmla="*/ 34 w 67"/>
                <a:gd name="T15" fmla="*/ 24 h 67"/>
                <a:gd name="T16" fmla="*/ 24 w 67"/>
                <a:gd name="T17" fmla="*/ 34 h 67"/>
                <a:gd name="T18" fmla="*/ 34 w 67"/>
                <a:gd name="T1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34" y="67"/>
                  </a:moveTo>
                  <a:cubicBezTo>
                    <a:pt x="15" y="67"/>
                    <a:pt x="0" y="52"/>
                    <a:pt x="0" y="34"/>
                  </a:cubicBezTo>
                  <a:cubicBezTo>
                    <a:pt x="0" y="15"/>
                    <a:pt x="15" y="1"/>
                    <a:pt x="33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52"/>
                    <a:pt x="52" y="67"/>
                    <a:pt x="34" y="67"/>
                  </a:cubicBezTo>
                  <a:close/>
                  <a:moveTo>
                    <a:pt x="34" y="43"/>
                  </a:moveTo>
                  <a:cubicBezTo>
                    <a:pt x="39" y="43"/>
                    <a:pt x="43" y="39"/>
                    <a:pt x="43" y="34"/>
                  </a:cubicBezTo>
                  <a:cubicBezTo>
                    <a:pt x="43" y="29"/>
                    <a:pt x="39" y="24"/>
                    <a:pt x="34" y="24"/>
                  </a:cubicBezTo>
                  <a:cubicBezTo>
                    <a:pt x="28" y="24"/>
                    <a:pt x="24" y="28"/>
                    <a:pt x="24" y="34"/>
                  </a:cubicBezTo>
                  <a:cubicBezTo>
                    <a:pt x="24" y="39"/>
                    <a:pt x="28" y="43"/>
                    <a:pt x="34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24"/>
            <p:cNvSpPr>
              <a:spLocks noEditPoints="1"/>
            </p:cNvSpPr>
            <p:nvPr/>
          </p:nvSpPr>
          <p:spPr bwMode="auto">
            <a:xfrm>
              <a:off x="15865476" y="4972051"/>
              <a:ext cx="252413" cy="254000"/>
            </a:xfrm>
            <a:custGeom>
              <a:avLst/>
              <a:gdLst>
                <a:gd name="T0" fmla="*/ 34 w 67"/>
                <a:gd name="T1" fmla="*/ 67 h 67"/>
                <a:gd name="T2" fmla="*/ 0 w 67"/>
                <a:gd name="T3" fmla="*/ 33 h 67"/>
                <a:gd name="T4" fmla="*/ 34 w 67"/>
                <a:gd name="T5" fmla="*/ 0 h 67"/>
                <a:gd name="T6" fmla="*/ 67 w 67"/>
                <a:gd name="T7" fmla="*/ 33 h 67"/>
                <a:gd name="T8" fmla="*/ 34 w 67"/>
                <a:gd name="T9" fmla="*/ 67 h 67"/>
                <a:gd name="T10" fmla="*/ 24 w 67"/>
                <a:gd name="T11" fmla="*/ 33 h 67"/>
                <a:gd name="T12" fmla="*/ 33 w 67"/>
                <a:gd name="T13" fmla="*/ 43 h 67"/>
                <a:gd name="T14" fmla="*/ 43 w 67"/>
                <a:gd name="T15" fmla="*/ 34 h 67"/>
                <a:gd name="T16" fmla="*/ 34 w 67"/>
                <a:gd name="T17" fmla="*/ 24 h 67"/>
                <a:gd name="T18" fmla="*/ 24 w 67"/>
                <a:gd name="T19" fmla="*/ 3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34" y="67"/>
                  </a:moveTo>
                  <a:cubicBezTo>
                    <a:pt x="15" y="67"/>
                    <a:pt x="0" y="52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52"/>
                    <a:pt x="52" y="67"/>
                    <a:pt x="34" y="67"/>
                  </a:cubicBezTo>
                  <a:close/>
                  <a:moveTo>
                    <a:pt x="24" y="33"/>
                  </a:moveTo>
                  <a:cubicBezTo>
                    <a:pt x="24" y="38"/>
                    <a:pt x="28" y="43"/>
                    <a:pt x="33" y="43"/>
                  </a:cubicBezTo>
                  <a:cubicBezTo>
                    <a:pt x="39" y="43"/>
                    <a:pt x="43" y="39"/>
                    <a:pt x="43" y="34"/>
                  </a:cubicBezTo>
                  <a:cubicBezTo>
                    <a:pt x="43" y="28"/>
                    <a:pt x="39" y="24"/>
                    <a:pt x="34" y="24"/>
                  </a:cubicBezTo>
                  <a:cubicBezTo>
                    <a:pt x="29" y="24"/>
                    <a:pt x="24" y="28"/>
                    <a:pt x="2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25"/>
            <p:cNvSpPr>
              <a:spLocks noEditPoints="1"/>
            </p:cNvSpPr>
            <p:nvPr/>
          </p:nvSpPr>
          <p:spPr bwMode="auto">
            <a:xfrm>
              <a:off x="16652876" y="3087688"/>
              <a:ext cx="1141413" cy="1144588"/>
            </a:xfrm>
            <a:custGeom>
              <a:avLst/>
              <a:gdLst>
                <a:gd name="T0" fmla="*/ 151 w 303"/>
                <a:gd name="T1" fmla="*/ 303 h 303"/>
                <a:gd name="T2" fmla="*/ 1 w 303"/>
                <a:gd name="T3" fmla="*/ 153 h 303"/>
                <a:gd name="T4" fmla="*/ 151 w 303"/>
                <a:gd name="T5" fmla="*/ 1 h 303"/>
                <a:gd name="T6" fmla="*/ 303 w 303"/>
                <a:gd name="T7" fmla="*/ 151 h 303"/>
                <a:gd name="T8" fmla="*/ 151 w 303"/>
                <a:gd name="T9" fmla="*/ 303 h 303"/>
                <a:gd name="T10" fmla="*/ 44 w 303"/>
                <a:gd name="T11" fmla="*/ 218 h 303"/>
                <a:gd name="T12" fmla="*/ 47 w 303"/>
                <a:gd name="T13" fmla="*/ 204 h 303"/>
                <a:gd name="T14" fmla="*/ 70 w 303"/>
                <a:gd name="T15" fmla="*/ 164 h 303"/>
                <a:gd name="T16" fmla="*/ 141 w 303"/>
                <a:gd name="T17" fmla="*/ 41 h 303"/>
                <a:gd name="T18" fmla="*/ 151 w 303"/>
                <a:gd name="T19" fmla="*/ 35 h 303"/>
                <a:gd name="T20" fmla="*/ 163 w 303"/>
                <a:gd name="T21" fmla="*/ 42 h 303"/>
                <a:gd name="T22" fmla="*/ 203 w 303"/>
                <a:gd name="T23" fmla="*/ 112 h 303"/>
                <a:gd name="T24" fmla="*/ 258 w 303"/>
                <a:gd name="T25" fmla="*/ 207 h 303"/>
                <a:gd name="T26" fmla="*/ 246 w 303"/>
                <a:gd name="T27" fmla="*/ 226 h 303"/>
                <a:gd name="T28" fmla="*/ 62 w 303"/>
                <a:gd name="T29" fmla="*/ 226 h 303"/>
                <a:gd name="T30" fmla="*/ 46 w 303"/>
                <a:gd name="T31" fmla="*/ 222 h 303"/>
                <a:gd name="T32" fmla="*/ 225 w 303"/>
                <a:gd name="T33" fmla="*/ 256 h 303"/>
                <a:gd name="T34" fmla="*/ 254 w 303"/>
                <a:gd name="T35" fmla="*/ 76 h 303"/>
                <a:gd name="T36" fmla="*/ 75 w 303"/>
                <a:gd name="T37" fmla="*/ 50 h 303"/>
                <a:gd name="T38" fmla="*/ 44 w 303"/>
                <a:gd name="T39" fmla="*/ 218 h 303"/>
                <a:gd name="T40" fmla="*/ 227 w 303"/>
                <a:gd name="T41" fmla="*/ 202 h 303"/>
                <a:gd name="T42" fmla="*/ 151 w 303"/>
                <a:gd name="T43" fmla="*/ 71 h 303"/>
                <a:gd name="T44" fmla="*/ 76 w 303"/>
                <a:gd name="T45" fmla="*/ 202 h 303"/>
                <a:gd name="T46" fmla="*/ 227 w 303"/>
                <a:gd name="T47" fmla="*/ 2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3" h="303">
                  <a:moveTo>
                    <a:pt x="151" y="303"/>
                  </a:moveTo>
                  <a:cubicBezTo>
                    <a:pt x="68" y="302"/>
                    <a:pt x="1" y="235"/>
                    <a:pt x="1" y="153"/>
                  </a:cubicBezTo>
                  <a:cubicBezTo>
                    <a:pt x="0" y="69"/>
                    <a:pt x="68" y="1"/>
                    <a:pt x="151" y="1"/>
                  </a:cubicBezTo>
                  <a:cubicBezTo>
                    <a:pt x="235" y="0"/>
                    <a:pt x="302" y="68"/>
                    <a:pt x="303" y="151"/>
                  </a:cubicBezTo>
                  <a:cubicBezTo>
                    <a:pt x="303" y="232"/>
                    <a:pt x="238" y="303"/>
                    <a:pt x="151" y="303"/>
                  </a:cubicBezTo>
                  <a:close/>
                  <a:moveTo>
                    <a:pt x="44" y="218"/>
                  </a:moveTo>
                  <a:cubicBezTo>
                    <a:pt x="42" y="212"/>
                    <a:pt x="45" y="208"/>
                    <a:pt x="47" y="204"/>
                  </a:cubicBezTo>
                  <a:cubicBezTo>
                    <a:pt x="55" y="191"/>
                    <a:pt x="62" y="177"/>
                    <a:pt x="70" y="164"/>
                  </a:cubicBezTo>
                  <a:cubicBezTo>
                    <a:pt x="93" y="123"/>
                    <a:pt x="117" y="82"/>
                    <a:pt x="141" y="41"/>
                  </a:cubicBezTo>
                  <a:cubicBezTo>
                    <a:pt x="143" y="38"/>
                    <a:pt x="146" y="35"/>
                    <a:pt x="151" y="35"/>
                  </a:cubicBezTo>
                  <a:cubicBezTo>
                    <a:pt x="156" y="35"/>
                    <a:pt x="160" y="38"/>
                    <a:pt x="163" y="42"/>
                  </a:cubicBezTo>
                  <a:cubicBezTo>
                    <a:pt x="176" y="65"/>
                    <a:pt x="189" y="88"/>
                    <a:pt x="203" y="112"/>
                  </a:cubicBezTo>
                  <a:cubicBezTo>
                    <a:pt x="221" y="143"/>
                    <a:pt x="239" y="175"/>
                    <a:pt x="258" y="207"/>
                  </a:cubicBezTo>
                  <a:cubicBezTo>
                    <a:pt x="263" y="217"/>
                    <a:pt x="258" y="226"/>
                    <a:pt x="246" y="226"/>
                  </a:cubicBezTo>
                  <a:cubicBezTo>
                    <a:pt x="185" y="226"/>
                    <a:pt x="123" y="226"/>
                    <a:pt x="62" y="226"/>
                  </a:cubicBezTo>
                  <a:cubicBezTo>
                    <a:pt x="56" y="226"/>
                    <a:pt x="51" y="227"/>
                    <a:pt x="46" y="222"/>
                  </a:cubicBezTo>
                  <a:cubicBezTo>
                    <a:pt x="85" y="282"/>
                    <a:pt x="166" y="297"/>
                    <a:pt x="225" y="256"/>
                  </a:cubicBezTo>
                  <a:cubicBezTo>
                    <a:pt x="283" y="215"/>
                    <a:pt x="297" y="134"/>
                    <a:pt x="254" y="76"/>
                  </a:cubicBezTo>
                  <a:cubicBezTo>
                    <a:pt x="213" y="19"/>
                    <a:pt x="131" y="8"/>
                    <a:pt x="75" y="50"/>
                  </a:cubicBezTo>
                  <a:cubicBezTo>
                    <a:pt x="18" y="95"/>
                    <a:pt x="13" y="170"/>
                    <a:pt x="44" y="218"/>
                  </a:cubicBezTo>
                  <a:close/>
                  <a:moveTo>
                    <a:pt x="227" y="202"/>
                  </a:moveTo>
                  <a:cubicBezTo>
                    <a:pt x="202" y="158"/>
                    <a:pt x="177" y="114"/>
                    <a:pt x="151" y="71"/>
                  </a:cubicBezTo>
                  <a:cubicBezTo>
                    <a:pt x="126" y="115"/>
                    <a:pt x="101" y="158"/>
                    <a:pt x="76" y="202"/>
                  </a:cubicBezTo>
                  <a:cubicBezTo>
                    <a:pt x="126" y="202"/>
                    <a:pt x="177" y="202"/>
                    <a:pt x="227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17181513" y="3462338"/>
              <a:ext cx="85725" cy="238125"/>
            </a:xfrm>
            <a:custGeom>
              <a:avLst/>
              <a:gdLst>
                <a:gd name="T0" fmla="*/ 0 w 23"/>
                <a:gd name="T1" fmla="*/ 0 h 63"/>
                <a:gd name="T2" fmla="*/ 23 w 23"/>
                <a:gd name="T3" fmla="*/ 0 h 63"/>
                <a:gd name="T4" fmla="*/ 23 w 23"/>
                <a:gd name="T5" fmla="*/ 63 h 63"/>
                <a:gd name="T6" fmla="*/ 0 w 23"/>
                <a:gd name="T7" fmla="*/ 63 h 63"/>
                <a:gd name="T8" fmla="*/ 0 w 23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63">
                  <a:moveTo>
                    <a:pt x="0" y="0"/>
                  </a:moveTo>
                  <a:cubicBezTo>
                    <a:pt x="8" y="0"/>
                    <a:pt x="15" y="0"/>
                    <a:pt x="23" y="0"/>
                  </a:cubicBezTo>
                  <a:cubicBezTo>
                    <a:pt x="23" y="21"/>
                    <a:pt x="23" y="42"/>
                    <a:pt x="23" y="63"/>
                  </a:cubicBezTo>
                  <a:cubicBezTo>
                    <a:pt x="15" y="63"/>
                    <a:pt x="7" y="63"/>
                    <a:pt x="0" y="63"/>
                  </a:cubicBezTo>
                  <a:cubicBezTo>
                    <a:pt x="0" y="42"/>
                    <a:pt x="0" y="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27"/>
            <p:cNvSpPr>
              <a:spLocks/>
            </p:cNvSpPr>
            <p:nvPr/>
          </p:nvSpPr>
          <p:spPr bwMode="auto">
            <a:xfrm>
              <a:off x="17181513" y="3741738"/>
              <a:ext cx="85725" cy="71438"/>
            </a:xfrm>
            <a:custGeom>
              <a:avLst/>
              <a:gdLst>
                <a:gd name="T0" fmla="*/ 23 w 23"/>
                <a:gd name="T1" fmla="*/ 0 h 19"/>
                <a:gd name="T2" fmla="*/ 23 w 23"/>
                <a:gd name="T3" fmla="*/ 19 h 19"/>
                <a:gd name="T4" fmla="*/ 0 w 23"/>
                <a:gd name="T5" fmla="*/ 19 h 19"/>
                <a:gd name="T6" fmla="*/ 0 w 23"/>
                <a:gd name="T7" fmla="*/ 0 h 19"/>
                <a:gd name="T8" fmla="*/ 23 w 2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9">
                  <a:moveTo>
                    <a:pt x="23" y="0"/>
                  </a:moveTo>
                  <a:cubicBezTo>
                    <a:pt x="23" y="6"/>
                    <a:pt x="23" y="13"/>
                    <a:pt x="23" y="19"/>
                  </a:cubicBezTo>
                  <a:cubicBezTo>
                    <a:pt x="15" y="19"/>
                    <a:pt x="8" y="19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ubicBezTo>
                    <a:pt x="7" y="0"/>
                    <a:pt x="15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3" name="Grup 42"/>
          <p:cNvGrpSpPr/>
          <p:nvPr/>
        </p:nvGrpSpPr>
        <p:grpSpPr>
          <a:xfrm>
            <a:off x="6254285" y="4471927"/>
            <a:ext cx="745459" cy="742122"/>
            <a:chOff x="15068551" y="3271321"/>
            <a:chExt cx="2836863" cy="2824163"/>
          </a:xfrm>
          <a:solidFill>
            <a:schemeClr val="bg1"/>
          </a:solidFill>
        </p:grpSpPr>
        <p:sp>
          <p:nvSpPr>
            <p:cNvPr id="44" name="Freeform 28"/>
            <p:cNvSpPr>
              <a:spLocks/>
            </p:cNvSpPr>
            <p:nvPr/>
          </p:nvSpPr>
          <p:spPr bwMode="auto">
            <a:xfrm>
              <a:off x="15343188" y="3271321"/>
              <a:ext cx="1300163" cy="1279525"/>
            </a:xfrm>
            <a:custGeom>
              <a:avLst/>
              <a:gdLst>
                <a:gd name="T0" fmla="*/ 266 w 345"/>
                <a:gd name="T1" fmla="*/ 220 h 339"/>
                <a:gd name="T2" fmla="*/ 266 w 345"/>
                <a:gd name="T3" fmla="*/ 307 h 339"/>
                <a:gd name="T4" fmla="*/ 234 w 345"/>
                <a:gd name="T5" fmla="*/ 338 h 339"/>
                <a:gd name="T6" fmla="*/ 161 w 345"/>
                <a:gd name="T7" fmla="*/ 338 h 339"/>
                <a:gd name="T8" fmla="*/ 167 w 345"/>
                <a:gd name="T9" fmla="*/ 328 h 339"/>
                <a:gd name="T10" fmla="*/ 161 w 345"/>
                <a:gd name="T11" fmla="*/ 271 h 339"/>
                <a:gd name="T12" fmla="*/ 105 w 345"/>
                <a:gd name="T13" fmla="*/ 267 h 339"/>
                <a:gd name="T14" fmla="*/ 93 w 345"/>
                <a:gd name="T15" fmla="*/ 323 h 339"/>
                <a:gd name="T16" fmla="*/ 100 w 345"/>
                <a:gd name="T17" fmla="*/ 338 h 339"/>
                <a:gd name="T18" fmla="*/ 71 w 345"/>
                <a:gd name="T19" fmla="*/ 338 h 339"/>
                <a:gd name="T20" fmla="*/ 20 w 345"/>
                <a:gd name="T21" fmla="*/ 338 h 339"/>
                <a:gd name="T22" fmla="*/ 1 w 345"/>
                <a:gd name="T23" fmla="*/ 321 h 339"/>
                <a:gd name="T24" fmla="*/ 1 w 345"/>
                <a:gd name="T25" fmla="*/ 231 h 339"/>
                <a:gd name="T26" fmla="*/ 13 w 345"/>
                <a:gd name="T27" fmla="*/ 238 h 339"/>
                <a:gd name="T28" fmla="*/ 64 w 345"/>
                <a:gd name="T29" fmla="*/ 237 h 339"/>
                <a:gd name="T30" fmla="*/ 80 w 345"/>
                <a:gd name="T31" fmla="*/ 189 h 339"/>
                <a:gd name="T32" fmla="*/ 39 w 345"/>
                <a:gd name="T33" fmla="*/ 158 h 339"/>
                <a:gd name="T34" fmla="*/ 14 w 345"/>
                <a:gd name="T35" fmla="*/ 165 h 339"/>
                <a:gd name="T36" fmla="*/ 1 w 345"/>
                <a:gd name="T37" fmla="*/ 171 h 339"/>
                <a:gd name="T38" fmla="*/ 1 w 345"/>
                <a:gd name="T39" fmla="*/ 90 h 339"/>
                <a:gd name="T40" fmla="*/ 22 w 345"/>
                <a:gd name="T41" fmla="*/ 73 h 339"/>
                <a:gd name="T42" fmla="*/ 103 w 345"/>
                <a:gd name="T43" fmla="*/ 73 h 339"/>
                <a:gd name="T44" fmla="*/ 115 w 345"/>
                <a:gd name="T45" fmla="*/ 73 h 339"/>
                <a:gd name="T46" fmla="*/ 105 w 345"/>
                <a:gd name="T47" fmla="*/ 50 h 339"/>
                <a:gd name="T48" fmla="*/ 101 w 345"/>
                <a:gd name="T49" fmla="*/ 26 h 339"/>
                <a:gd name="T50" fmla="*/ 124 w 345"/>
                <a:gd name="T51" fmla="*/ 2 h 339"/>
                <a:gd name="T52" fmla="*/ 157 w 345"/>
                <a:gd name="T53" fmla="*/ 15 h 339"/>
                <a:gd name="T54" fmla="*/ 158 w 345"/>
                <a:gd name="T55" fmla="*/ 48 h 339"/>
                <a:gd name="T56" fmla="*/ 147 w 345"/>
                <a:gd name="T57" fmla="*/ 73 h 339"/>
                <a:gd name="T58" fmla="*/ 158 w 345"/>
                <a:gd name="T59" fmla="*/ 73 h 339"/>
                <a:gd name="T60" fmla="*/ 243 w 345"/>
                <a:gd name="T61" fmla="*/ 73 h 339"/>
                <a:gd name="T62" fmla="*/ 266 w 345"/>
                <a:gd name="T63" fmla="*/ 96 h 339"/>
                <a:gd name="T64" fmla="*/ 266 w 345"/>
                <a:gd name="T65" fmla="*/ 186 h 339"/>
                <a:gd name="T66" fmla="*/ 290 w 345"/>
                <a:gd name="T67" fmla="*/ 178 h 339"/>
                <a:gd name="T68" fmla="*/ 311 w 345"/>
                <a:gd name="T69" fmla="*/ 171 h 339"/>
                <a:gd name="T70" fmla="*/ 341 w 345"/>
                <a:gd name="T71" fmla="*/ 191 h 339"/>
                <a:gd name="T72" fmla="*/ 331 w 345"/>
                <a:gd name="T73" fmla="*/ 226 h 339"/>
                <a:gd name="T74" fmla="*/ 296 w 345"/>
                <a:gd name="T75" fmla="*/ 228 h 339"/>
                <a:gd name="T76" fmla="*/ 266 w 345"/>
                <a:gd name="T77" fmla="*/ 22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5" h="339">
                  <a:moveTo>
                    <a:pt x="266" y="220"/>
                  </a:moveTo>
                  <a:cubicBezTo>
                    <a:pt x="266" y="250"/>
                    <a:pt x="265" y="278"/>
                    <a:pt x="266" y="307"/>
                  </a:cubicBezTo>
                  <a:cubicBezTo>
                    <a:pt x="267" y="332"/>
                    <a:pt x="261" y="339"/>
                    <a:pt x="234" y="338"/>
                  </a:cubicBezTo>
                  <a:cubicBezTo>
                    <a:pt x="210" y="338"/>
                    <a:pt x="186" y="338"/>
                    <a:pt x="161" y="338"/>
                  </a:cubicBezTo>
                  <a:cubicBezTo>
                    <a:pt x="164" y="334"/>
                    <a:pt x="165" y="331"/>
                    <a:pt x="167" y="328"/>
                  </a:cubicBezTo>
                  <a:cubicBezTo>
                    <a:pt x="179" y="308"/>
                    <a:pt x="177" y="286"/>
                    <a:pt x="161" y="271"/>
                  </a:cubicBezTo>
                  <a:cubicBezTo>
                    <a:pt x="146" y="256"/>
                    <a:pt x="122" y="255"/>
                    <a:pt x="105" y="267"/>
                  </a:cubicBezTo>
                  <a:cubicBezTo>
                    <a:pt x="88" y="280"/>
                    <a:pt x="83" y="303"/>
                    <a:pt x="93" y="323"/>
                  </a:cubicBezTo>
                  <a:cubicBezTo>
                    <a:pt x="95" y="328"/>
                    <a:pt x="97" y="332"/>
                    <a:pt x="100" y="338"/>
                  </a:cubicBezTo>
                  <a:cubicBezTo>
                    <a:pt x="90" y="338"/>
                    <a:pt x="81" y="338"/>
                    <a:pt x="71" y="338"/>
                  </a:cubicBezTo>
                  <a:cubicBezTo>
                    <a:pt x="54" y="338"/>
                    <a:pt x="37" y="338"/>
                    <a:pt x="20" y="338"/>
                  </a:cubicBezTo>
                  <a:cubicBezTo>
                    <a:pt x="10" y="338"/>
                    <a:pt x="1" y="331"/>
                    <a:pt x="1" y="321"/>
                  </a:cubicBezTo>
                  <a:cubicBezTo>
                    <a:pt x="1" y="292"/>
                    <a:pt x="1" y="262"/>
                    <a:pt x="1" y="231"/>
                  </a:cubicBezTo>
                  <a:cubicBezTo>
                    <a:pt x="6" y="234"/>
                    <a:pt x="10" y="236"/>
                    <a:pt x="13" y="238"/>
                  </a:cubicBezTo>
                  <a:cubicBezTo>
                    <a:pt x="29" y="248"/>
                    <a:pt x="48" y="248"/>
                    <a:pt x="64" y="237"/>
                  </a:cubicBezTo>
                  <a:cubicBezTo>
                    <a:pt x="79" y="226"/>
                    <a:pt x="85" y="207"/>
                    <a:pt x="80" y="189"/>
                  </a:cubicBezTo>
                  <a:cubicBezTo>
                    <a:pt x="74" y="172"/>
                    <a:pt x="58" y="158"/>
                    <a:pt x="39" y="158"/>
                  </a:cubicBezTo>
                  <a:cubicBezTo>
                    <a:pt x="31" y="158"/>
                    <a:pt x="22" y="162"/>
                    <a:pt x="14" y="165"/>
                  </a:cubicBezTo>
                  <a:cubicBezTo>
                    <a:pt x="10" y="166"/>
                    <a:pt x="6" y="169"/>
                    <a:pt x="1" y="171"/>
                  </a:cubicBezTo>
                  <a:cubicBezTo>
                    <a:pt x="1" y="143"/>
                    <a:pt x="0" y="117"/>
                    <a:pt x="1" y="90"/>
                  </a:cubicBezTo>
                  <a:cubicBezTo>
                    <a:pt x="1" y="80"/>
                    <a:pt x="10" y="73"/>
                    <a:pt x="22" y="73"/>
                  </a:cubicBezTo>
                  <a:cubicBezTo>
                    <a:pt x="49" y="73"/>
                    <a:pt x="76" y="73"/>
                    <a:pt x="103" y="73"/>
                  </a:cubicBezTo>
                  <a:cubicBezTo>
                    <a:pt x="106" y="73"/>
                    <a:pt x="109" y="73"/>
                    <a:pt x="115" y="73"/>
                  </a:cubicBezTo>
                  <a:cubicBezTo>
                    <a:pt x="111" y="65"/>
                    <a:pt x="107" y="58"/>
                    <a:pt x="105" y="50"/>
                  </a:cubicBezTo>
                  <a:cubicBezTo>
                    <a:pt x="103" y="43"/>
                    <a:pt x="100" y="34"/>
                    <a:pt x="101" y="26"/>
                  </a:cubicBezTo>
                  <a:cubicBezTo>
                    <a:pt x="103" y="13"/>
                    <a:pt x="112" y="5"/>
                    <a:pt x="124" y="2"/>
                  </a:cubicBezTo>
                  <a:cubicBezTo>
                    <a:pt x="137" y="0"/>
                    <a:pt x="149" y="4"/>
                    <a:pt x="157" y="15"/>
                  </a:cubicBezTo>
                  <a:cubicBezTo>
                    <a:pt x="164" y="25"/>
                    <a:pt x="164" y="37"/>
                    <a:pt x="158" y="48"/>
                  </a:cubicBezTo>
                  <a:cubicBezTo>
                    <a:pt x="154" y="56"/>
                    <a:pt x="151" y="64"/>
                    <a:pt x="147" y="73"/>
                  </a:cubicBezTo>
                  <a:cubicBezTo>
                    <a:pt x="152" y="73"/>
                    <a:pt x="155" y="73"/>
                    <a:pt x="158" y="73"/>
                  </a:cubicBezTo>
                  <a:cubicBezTo>
                    <a:pt x="186" y="73"/>
                    <a:pt x="215" y="73"/>
                    <a:pt x="243" y="73"/>
                  </a:cubicBezTo>
                  <a:cubicBezTo>
                    <a:pt x="259" y="73"/>
                    <a:pt x="266" y="80"/>
                    <a:pt x="266" y="96"/>
                  </a:cubicBezTo>
                  <a:cubicBezTo>
                    <a:pt x="266" y="125"/>
                    <a:pt x="266" y="155"/>
                    <a:pt x="266" y="186"/>
                  </a:cubicBezTo>
                  <a:cubicBezTo>
                    <a:pt x="275" y="183"/>
                    <a:pt x="282" y="180"/>
                    <a:pt x="290" y="178"/>
                  </a:cubicBezTo>
                  <a:cubicBezTo>
                    <a:pt x="297" y="175"/>
                    <a:pt x="304" y="172"/>
                    <a:pt x="311" y="171"/>
                  </a:cubicBezTo>
                  <a:cubicBezTo>
                    <a:pt x="325" y="170"/>
                    <a:pt x="336" y="178"/>
                    <a:pt x="341" y="191"/>
                  </a:cubicBezTo>
                  <a:cubicBezTo>
                    <a:pt x="345" y="203"/>
                    <a:pt x="342" y="217"/>
                    <a:pt x="331" y="226"/>
                  </a:cubicBezTo>
                  <a:cubicBezTo>
                    <a:pt x="321" y="234"/>
                    <a:pt x="307" y="235"/>
                    <a:pt x="296" y="228"/>
                  </a:cubicBezTo>
                  <a:cubicBezTo>
                    <a:pt x="287" y="223"/>
                    <a:pt x="278" y="219"/>
                    <a:pt x="266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29"/>
            <p:cNvSpPr>
              <a:spLocks/>
            </p:cNvSpPr>
            <p:nvPr/>
          </p:nvSpPr>
          <p:spPr bwMode="auto">
            <a:xfrm>
              <a:off x="15068551" y="4271446"/>
              <a:ext cx="1276350" cy="1311275"/>
            </a:xfrm>
            <a:custGeom>
              <a:avLst/>
              <a:gdLst>
                <a:gd name="T0" fmla="*/ 172 w 339"/>
                <a:gd name="T1" fmla="*/ 347 h 347"/>
                <a:gd name="T2" fmla="*/ 92 w 339"/>
                <a:gd name="T3" fmla="*/ 347 h 347"/>
                <a:gd name="T4" fmla="*/ 74 w 339"/>
                <a:gd name="T5" fmla="*/ 327 h 347"/>
                <a:gd name="T6" fmla="*/ 74 w 339"/>
                <a:gd name="T7" fmla="*/ 254 h 347"/>
                <a:gd name="T8" fmla="*/ 74 w 339"/>
                <a:gd name="T9" fmla="*/ 232 h 347"/>
                <a:gd name="T10" fmla="*/ 48 w 339"/>
                <a:gd name="T11" fmla="*/ 244 h 347"/>
                <a:gd name="T12" fmla="*/ 4 w 339"/>
                <a:gd name="T13" fmla="*/ 227 h 347"/>
                <a:gd name="T14" fmla="*/ 14 w 339"/>
                <a:gd name="T15" fmla="*/ 192 h 347"/>
                <a:gd name="T16" fmla="*/ 50 w 339"/>
                <a:gd name="T17" fmla="*/ 190 h 347"/>
                <a:gd name="T18" fmla="*/ 74 w 339"/>
                <a:gd name="T19" fmla="*/ 200 h 347"/>
                <a:gd name="T20" fmla="*/ 74 w 339"/>
                <a:gd name="T21" fmla="*/ 187 h 347"/>
                <a:gd name="T22" fmla="*/ 74 w 339"/>
                <a:gd name="T23" fmla="*/ 107 h 347"/>
                <a:gd name="T24" fmla="*/ 100 w 339"/>
                <a:gd name="T25" fmla="*/ 82 h 347"/>
                <a:gd name="T26" fmla="*/ 176 w 339"/>
                <a:gd name="T27" fmla="*/ 82 h 347"/>
                <a:gd name="T28" fmla="*/ 188 w 339"/>
                <a:gd name="T29" fmla="*/ 82 h 347"/>
                <a:gd name="T30" fmla="*/ 176 w 339"/>
                <a:gd name="T31" fmla="*/ 52 h 347"/>
                <a:gd name="T32" fmla="*/ 176 w 339"/>
                <a:gd name="T33" fmla="*/ 21 h 347"/>
                <a:gd name="T34" fmla="*/ 218 w 339"/>
                <a:gd name="T35" fmla="*/ 9 h 347"/>
                <a:gd name="T36" fmla="*/ 229 w 339"/>
                <a:gd name="T37" fmla="*/ 53 h 347"/>
                <a:gd name="T38" fmla="*/ 221 w 339"/>
                <a:gd name="T39" fmla="*/ 82 h 347"/>
                <a:gd name="T40" fmla="*/ 230 w 339"/>
                <a:gd name="T41" fmla="*/ 82 h 347"/>
                <a:gd name="T42" fmla="*/ 316 w 339"/>
                <a:gd name="T43" fmla="*/ 82 h 347"/>
                <a:gd name="T44" fmla="*/ 339 w 339"/>
                <a:gd name="T45" fmla="*/ 105 h 347"/>
                <a:gd name="T46" fmla="*/ 339 w 339"/>
                <a:gd name="T47" fmla="*/ 187 h 347"/>
                <a:gd name="T48" fmla="*/ 325 w 339"/>
                <a:gd name="T49" fmla="*/ 180 h 347"/>
                <a:gd name="T50" fmla="*/ 273 w 339"/>
                <a:gd name="T51" fmla="*/ 183 h 347"/>
                <a:gd name="T52" fmla="*/ 261 w 339"/>
                <a:gd name="T53" fmla="*/ 232 h 347"/>
                <a:gd name="T54" fmla="*/ 304 w 339"/>
                <a:gd name="T55" fmla="*/ 260 h 347"/>
                <a:gd name="T56" fmla="*/ 323 w 339"/>
                <a:gd name="T57" fmla="*/ 255 h 347"/>
                <a:gd name="T58" fmla="*/ 338 w 339"/>
                <a:gd name="T59" fmla="*/ 247 h 347"/>
                <a:gd name="T60" fmla="*/ 339 w 339"/>
                <a:gd name="T61" fmla="*/ 254 h 347"/>
                <a:gd name="T62" fmla="*/ 339 w 339"/>
                <a:gd name="T63" fmla="*/ 326 h 347"/>
                <a:gd name="T64" fmla="*/ 318 w 339"/>
                <a:gd name="T65" fmla="*/ 347 h 347"/>
                <a:gd name="T66" fmla="*/ 232 w 339"/>
                <a:gd name="T67" fmla="*/ 347 h 347"/>
                <a:gd name="T68" fmla="*/ 238 w 339"/>
                <a:gd name="T69" fmla="*/ 335 h 347"/>
                <a:gd name="T70" fmla="*/ 233 w 339"/>
                <a:gd name="T71" fmla="*/ 278 h 347"/>
                <a:gd name="T72" fmla="*/ 177 w 339"/>
                <a:gd name="T73" fmla="*/ 274 h 347"/>
                <a:gd name="T74" fmla="*/ 164 w 339"/>
                <a:gd name="T75" fmla="*/ 330 h 347"/>
                <a:gd name="T76" fmla="*/ 172 w 339"/>
                <a:gd name="T77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9" h="347">
                  <a:moveTo>
                    <a:pt x="172" y="347"/>
                  </a:moveTo>
                  <a:cubicBezTo>
                    <a:pt x="144" y="347"/>
                    <a:pt x="118" y="347"/>
                    <a:pt x="92" y="347"/>
                  </a:cubicBezTo>
                  <a:cubicBezTo>
                    <a:pt x="81" y="346"/>
                    <a:pt x="74" y="338"/>
                    <a:pt x="74" y="327"/>
                  </a:cubicBezTo>
                  <a:cubicBezTo>
                    <a:pt x="74" y="302"/>
                    <a:pt x="74" y="278"/>
                    <a:pt x="74" y="254"/>
                  </a:cubicBezTo>
                  <a:cubicBezTo>
                    <a:pt x="74" y="248"/>
                    <a:pt x="74" y="241"/>
                    <a:pt x="74" y="232"/>
                  </a:cubicBezTo>
                  <a:cubicBezTo>
                    <a:pt x="64" y="237"/>
                    <a:pt x="56" y="240"/>
                    <a:pt x="48" y="244"/>
                  </a:cubicBezTo>
                  <a:cubicBezTo>
                    <a:pt x="30" y="252"/>
                    <a:pt x="10" y="245"/>
                    <a:pt x="4" y="227"/>
                  </a:cubicBezTo>
                  <a:cubicBezTo>
                    <a:pt x="0" y="214"/>
                    <a:pt x="4" y="200"/>
                    <a:pt x="14" y="192"/>
                  </a:cubicBezTo>
                  <a:cubicBezTo>
                    <a:pt x="24" y="184"/>
                    <a:pt x="38" y="183"/>
                    <a:pt x="50" y="190"/>
                  </a:cubicBezTo>
                  <a:cubicBezTo>
                    <a:pt x="57" y="194"/>
                    <a:pt x="65" y="196"/>
                    <a:pt x="74" y="200"/>
                  </a:cubicBezTo>
                  <a:cubicBezTo>
                    <a:pt x="74" y="194"/>
                    <a:pt x="74" y="190"/>
                    <a:pt x="74" y="187"/>
                  </a:cubicBezTo>
                  <a:cubicBezTo>
                    <a:pt x="74" y="160"/>
                    <a:pt x="74" y="134"/>
                    <a:pt x="74" y="107"/>
                  </a:cubicBezTo>
                  <a:cubicBezTo>
                    <a:pt x="74" y="88"/>
                    <a:pt x="80" y="82"/>
                    <a:pt x="100" y="82"/>
                  </a:cubicBezTo>
                  <a:cubicBezTo>
                    <a:pt x="126" y="82"/>
                    <a:pt x="151" y="82"/>
                    <a:pt x="176" y="82"/>
                  </a:cubicBezTo>
                  <a:cubicBezTo>
                    <a:pt x="179" y="82"/>
                    <a:pt x="182" y="82"/>
                    <a:pt x="188" y="82"/>
                  </a:cubicBezTo>
                  <a:cubicBezTo>
                    <a:pt x="183" y="71"/>
                    <a:pt x="180" y="61"/>
                    <a:pt x="176" y="52"/>
                  </a:cubicBezTo>
                  <a:cubicBezTo>
                    <a:pt x="171" y="41"/>
                    <a:pt x="170" y="31"/>
                    <a:pt x="176" y="21"/>
                  </a:cubicBezTo>
                  <a:cubicBezTo>
                    <a:pt x="184" y="6"/>
                    <a:pt x="203" y="0"/>
                    <a:pt x="218" y="9"/>
                  </a:cubicBezTo>
                  <a:cubicBezTo>
                    <a:pt x="234" y="18"/>
                    <a:pt x="238" y="37"/>
                    <a:pt x="229" y="53"/>
                  </a:cubicBezTo>
                  <a:cubicBezTo>
                    <a:pt x="224" y="61"/>
                    <a:pt x="220" y="70"/>
                    <a:pt x="221" y="82"/>
                  </a:cubicBezTo>
                  <a:cubicBezTo>
                    <a:pt x="224" y="82"/>
                    <a:pt x="227" y="82"/>
                    <a:pt x="230" y="82"/>
                  </a:cubicBezTo>
                  <a:cubicBezTo>
                    <a:pt x="258" y="82"/>
                    <a:pt x="287" y="82"/>
                    <a:pt x="316" y="82"/>
                  </a:cubicBezTo>
                  <a:cubicBezTo>
                    <a:pt x="332" y="82"/>
                    <a:pt x="339" y="88"/>
                    <a:pt x="339" y="105"/>
                  </a:cubicBezTo>
                  <a:cubicBezTo>
                    <a:pt x="339" y="131"/>
                    <a:pt x="339" y="158"/>
                    <a:pt x="339" y="187"/>
                  </a:cubicBezTo>
                  <a:cubicBezTo>
                    <a:pt x="334" y="184"/>
                    <a:pt x="329" y="182"/>
                    <a:pt x="325" y="180"/>
                  </a:cubicBezTo>
                  <a:cubicBezTo>
                    <a:pt x="308" y="169"/>
                    <a:pt x="288" y="170"/>
                    <a:pt x="273" y="183"/>
                  </a:cubicBezTo>
                  <a:cubicBezTo>
                    <a:pt x="260" y="195"/>
                    <a:pt x="254" y="215"/>
                    <a:pt x="261" y="232"/>
                  </a:cubicBezTo>
                  <a:cubicBezTo>
                    <a:pt x="268" y="250"/>
                    <a:pt x="285" y="261"/>
                    <a:pt x="304" y="260"/>
                  </a:cubicBezTo>
                  <a:cubicBezTo>
                    <a:pt x="310" y="259"/>
                    <a:pt x="317" y="257"/>
                    <a:pt x="323" y="255"/>
                  </a:cubicBezTo>
                  <a:cubicBezTo>
                    <a:pt x="328" y="253"/>
                    <a:pt x="333" y="250"/>
                    <a:pt x="338" y="247"/>
                  </a:cubicBezTo>
                  <a:cubicBezTo>
                    <a:pt x="339" y="250"/>
                    <a:pt x="339" y="252"/>
                    <a:pt x="339" y="254"/>
                  </a:cubicBezTo>
                  <a:cubicBezTo>
                    <a:pt x="339" y="278"/>
                    <a:pt x="339" y="302"/>
                    <a:pt x="339" y="326"/>
                  </a:cubicBezTo>
                  <a:cubicBezTo>
                    <a:pt x="339" y="340"/>
                    <a:pt x="332" y="347"/>
                    <a:pt x="318" y="347"/>
                  </a:cubicBezTo>
                  <a:cubicBezTo>
                    <a:pt x="290" y="347"/>
                    <a:pt x="262" y="347"/>
                    <a:pt x="232" y="347"/>
                  </a:cubicBezTo>
                  <a:cubicBezTo>
                    <a:pt x="235" y="342"/>
                    <a:pt x="236" y="338"/>
                    <a:pt x="238" y="335"/>
                  </a:cubicBezTo>
                  <a:cubicBezTo>
                    <a:pt x="251" y="316"/>
                    <a:pt x="249" y="293"/>
                    <a:pt x="233" y="278"/>
                  </a:cubicBezTo>
                  <a:cubicBezTo>
                    <a:pt x="218" y="263"/>
                    <a:pt x="194" y="262"/>
                    <a:pt x="177" y="274"/>
                  </a:cubicBezTo>
                  <a:cubicBezTo>
                    <a:pt x="160" y="287"/>
                    <a:pt x="154" y="310"/>
                    <a:pt x="164" y="330"/>
                  </a:cubicBezTo>
                  <a:cubicBezTo>
                    <a:pt x="166" y="335"/>
                    <a:pt x="169" y="340"/>
                    <a:pt x="172" y="3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30"/>
            <p:cNvSpPr>
              <a:spLocks/>
            </p:cNvSpPr>
            <p:nvPr/>
          </p:nvSpPr>
          <p:spPr bwMode="auto">
            <a:xfrm>
              <a:off x="16375063" y="3534846"/>
              <a:ext cx="1277938" cy="1303338"/>
            </a:xfrm>
            <a:custGeom>
              <a:avLst/>
              <a:gdLst>
                <a:gd name="T0" fmla="*/ 117 w 339"/>
                <a:gd name="T1" fmla="*/ 265 h 345"/>
                <a:gd name="T2" fmla="*/ 23 w 339"/>
                <a:gd name="T3" fmla="*/ 265 h 345"/>
                <a:gd name="T4" fmla="*/ 0 w 339"/>
                <a:gd name="T5" fmla="*/ 243 h 345"/>
                <a:gd name="T6" fmla="*/ 0 w 339"/>
                <a:gd name="T7" fmla="*/ 160 h 345"/>
                <a:gd name="T8" fmla="*/ 12 w 339"/>
                <a:gd name="T9" fmla="*/ 166 h 345"/>
                <a:gd name="T10" fmla="*/ 69 w 339"/>
                <a:gd name="T11" fmla="*/ 161 h 345"/>
                <a:gd name="T12" fmla="*/ 73 w 339"/>
                <a:gd name="T13" fmla="*/ 105 h 345"/>
                <a:gd name="T14" fmla="*/ 16 w 339"/>
                <a:gd name="T15" fmla="*/ 92 h 345"/>
                <a:gd name="T16" fmla="*/ 0 w 339"/>
                <a:gd name="T17" fmla="*/ 101 h 345"/>
                <a:gd name="T18" fmla="*/ 0 w 339"/>
                <a:gd name="T19" fmla="*/ 55 h 345"/>
                <a:gd name="T20" fmla="*/ 0 w 339"/>
                <a:gd name="T21" fmla="*/ 19 h 345"/>
                <a:gd name="T22" fmla="*/ 17 w 339"/>
                <a:gd name="T23" fmla="*/ 1 h 345"/>
                <a:gd name="T24" fmla="*/ 107 w 339"/>
                <a:gd name="T25" fmla="*/ 0 h 345"/>
                <a:gd name="T26" fmla="*/ 100 w 339"/>
                <a:gd name="T27" fmla="*/ 13 h 345"/>
                <a:gd name="T28" fmla="*/ 106 w 339"/>
                <a:gd name="T29" fmla="*/ 69 h 345"/>
                <a:gd name="T30" fmla="*/ 161 w 339"/>
                <a:gd name="T31" fmla="*/ 74 h 345"/>
                <a:gd name="T32" fmla="*/ 176 w 339"/>
                <a:gd name="T33" fmla="*/ 20 h 345"/>
                <a:gd name="T34" fmla="*/ 168 w 339"/>
                <a:gd name="T35" fmla="*/ 2 h 345"/>
                <a:gd name="T36" fmla="*/ 169 w 339"/>
                <a:gd name="T37" fmla="*/ 1 h 345"/>
                <a:gd name="T38" fmla="*/ 247 w 339"/>
                <a:gd name="T39" fmla="*/ 1 h 345"/>
                <a:gd name="T40" fmla="*/ 265 w 339"/>
                <a:gd name="T41" fmla="*/ 21 h 345"/>
                <a:gd name="T42" fmla="*/ 265 w 339"/>
                <a:gd name="T43" fmla="*/ 103 h 345"/>
                <a:gd name="T44" fmla="*/ 265 w 339"/>
                <a:gd name="T45" fmla="*/ 115 h 345"/>
                <a:gd name="T46" fmla="*/ 290 w 339"/>
                <a:gd name="T47" fmla="*/ 103 h 345"/>
                <a:gd name="T48" fmla="*/ 335 w 339"/>
                <a:gd name="T49" fmla="*/ 119 h 345"/>
                <a:gd name="T50" fmla="*/ 326 w 339"/>
                <a:gd name="T51" fmla="*/ 155 h 345"/>
                <a:gd name="T52" fmla="*/ 289 w 339"/>
                <a:gd name="T53" fmla="*/ 158 h 345"/>
                <a:gd name="T54" fmla="*/ 265 w 339"/>
                <a:gd name="T55" fmla="*/ 147 h 345"/>
                <a:gd name="T56" fmla="*/ 265 w 339"/>
                <a:gd name="T57" fmla="*/ 184 h 345"/>
                <a:gd name="T58" fmla="*/ 265 w 339"/>
                <a:gd name="T59" fmla="*/ 244 h 345"/>
                <a:gd name="T60" fmla="*/ 243 w 339"/>
                <a:gd name="T61" fmla="*/ 265 h 345"/>
                <a:gd name="T62" fmla="*/ 164 w 339"/>
                <a:gd name="T63" fmla="*/ 265 h 345"/>
                <a:gd name="T64" fmla="*/ 152 w 339"/>
                <a:gd name="T65" fmla="*/ 265 h 345"/>
                <a:gd name="T66" fmla="*/ 159 w 339"/>
                <a:gd name="T67" fmla="*/ 288 h 345"/>
                <a:gd name="T68" fmla="*/ 167 w 339"/>
                <a:gd name="T69" fmla="*/ 310 h 345"/>
                <a:gd name="T70" fmla="*/ 148 w 339"/>
                <a:gd name="T71" fmla="*/ 340 h 345"/>
                <a:gd name="T72" fmla="*/ 113 w 339"/>
                <a:gd name="T73" fmla="*/ 332 h 345"/>
                <a:gd name="T74" fmla="*/ 110 w 339"/>
                <a:gd name="T75" fmla="*/ 295 h 345"/>
                <a:gd name="T76" fmla="*/ 117 w 339"/>
                <a:gd name="T77" fmla="*/ 26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9" h="345">
                  <a:moveTo>
                    <a:pt x="117" y="265"/>
                  </a:moveTo>
                  <a:cubicBezTo>
                    <a:pt x="85" y="265"/>
                    <a:pt x="54" y="265"/>
                    <a:pt x="23" y="265"/>
                  </a:cubicBezTo>
                  <a:cubicBezTo>
                    <a:pt x="7" y="265"/>
                    <a:pt x="0" y="259"/>
                    <a:pt x="0" y="243"/>
                  </a:cubicBezTo>
                  <a:cubicBezTo>
                    <a:pt x="0" y="216"/>
                    <a:pt x="0" y="189"/>
                    <a:pt x="0" y="160"/>
                  </a:cubicBezTo>
                  <a:cubicBezTo>
                    <a:pt x="5" y="162"/>
                    <a:pt x="9" y="164"/>
                    <a:pt x="12" y="166"/>
                  </a:cubicBezTo>
                  <a:cubicBezTo>
                    <a:pt x="31" y="179"/>
                    <a:pt x="54" y="177"/>
                    <a:pt x="69" y="161"/>
                  </a:cubicBezTo>
                  <a:cubicBezTo>
                    <a:pt x="84" y="146"/>
                    <a:pt x="85" y="122"/>
                    <a:pt x="73" y="105"/>
                  </a:cubicBezTo>
                  <a:cubicBezTo>
                    <a:pt x="60" y="87"/>
                    <a:pt x="36" y="82"/>
                    <a:pt x="16" y="92"/>
                  </a:cubicBezTo>
                  <a:cubicBezTo>
                    <a:pt x="11" y="95"/>
                    <a:pt x="6" y="98"/>
                    <a:pt x="0" y="101"/>
                  </a:cubicBezTo>
                  <a:cubicBezTo>
                    <a:pt x="0" y="84"/>
                    <a:pt x="0" y="70"/>
                    <a:pt x="0" y="55"/>
                  </a:cubicBezTo>
                  <a:cubicBezTo>
                    <a:pt x="0" y="43"/>
                    <a:pt x="0" y="31"/>
                    <a:pt x="0" y="19"/>
                  </a:cubicBezTo>
                  <a:cubicBezTo>
                    <a:pt x="0" y="9"/>
                    <a:pt x="7" y="1"/>
                    <a:pt x="17" y="1"/>
                  </a:cubicBezTo>
                  <a:cubicBezTo>
                    <a:pt x="47" y="0"/>
                    <a:pt x="76" y="0"/>
                    <a:pt x="107" y="0"/>
                  </a:cubicBezTo>
                  <a:cubicBezTo>
                    <a:pt x="104" y="5"/>
                    <a:pt x="103" y="9"/>
                    <a:pt x="100" y="13"/>
                  </a:cubicBezTo>
                  <a:cubicBezTo>
                    <a:pt x="88" y="30"/>
                    <a:pt x="91" y="54"/>
                    <a:pt x="106" y="69"/>
                  </a:cubicBezTo>
                  <a:cubicBezTo>
                    <a:pt x="120" y="83"/>
                    <a:pt x="144" y="85"/>
                    <a:pt x="161" y="74"/>
                  </a:cubicBezTo>
                  <a:cubicBezTo>
                    <a:pt x="178" y="62"/>
                    <a:pt x="185" y="39"/>
                    <a:pt x="176" y="20"/>
                  </a:cubicBezTo>
                  <a:cubicBezTo>
                    <a:pt x="174" y="14"/>
                    <a:pt x="170" y="8"/>
                    <a:pt x="168" y="2"/>
                  </a:cubicBezTo>
                  <a:cubicBezTo>
                    <a:pt x="168" y="1"/>
                    <a:pt x="169" y="1"/>
                    <a:pt x="169" y="1"/>
                  </a:cubicBezTo>
                  <a:cubicBezTo>
                    <a:pt x="195" y="1"/>
                    <a:pt x="221" y="0"/>
                    <a:pt x="247" y="1"/>
                  </a:cubicBezTo>
                  <a:cubicBezTo>
                    <a:pt x="258" y="1"/>
                    <a:pt x="265" y="9"/>
                    <a:pt x="265" y="21"/>
                  </a:cubicBezTo>
                  <a:cubicBezTo>
                    <a:pt x="265" y="49"/>
                    <a:pt x="265" y="76"/>
                    <a:pt x="265" y="103"/>
                  </a:cubicBezTo>
                  <a:cubicBezTo>
                    <a:pt x="265" y="106"/>
                    <a:pt x="265" y="109"/>
                    <a:pt x="265" y="115"/>
                  </a:cubicBezTo>
                  <a:cubicBezTo>
                    <a:pt x="274" y="111"/>
                    <a:pt x="282" y="107"/>
                    <a:pt x="290" y="103"/>
                  </a:cubicBezTo>
                  <a:cubicBezTo>
                    <a:pt x="308" y="95"/>
                    <a:pt x="328" y="102"/>
                    <a:pt x="335" y="119"/>
                  </a:cubicBezTo>
                  <a:cubicBezTo>
                    <a:pt x="339" y="132"/>
                    <a:pt x="336" y="146"/>
                    <a:pt x="326" y="155"/>
                  </a:cubicBezTo>
                  <a:cubicBezTo>
                    <a:pt x="316" y="163"/>
                    <a:pt x="301" y="164"/>
                    <a:pt x="289" y="158"/>
                  </a:cubicBezTo>
                  <a:cubicBezTo>
                    <a:pt x="282" y="154"/>
                    <a:pt x="274" y="151"/>
                    <a:pt x="265" y="147"/>
                  </a:cubicBezTo>
                  <a:cubicBezTo>
                    <a:pt x="265" y="161"/>
                    <a:pt x="265" y="173"/>
                    <a:pt x="265" y="184"/>
                  </a:cubicBezTo>
                  <a:cubicBezTo>
                    <a:pt x="265" y="204"/>
                    <a:pt x="265" y="224"/>
                    <a:pt x="265" y="244"/>
                  </a:cubicBezTo>
                  <a:cubicBezTo>
                    <a:pt x="265" y="258"/>
                    <a:pt x="258" y="265"/>
                    <a:pt x="243" y="265"/>
                  </a:cubicBezTo>
                  <a:cubicBezTo>
                    <a:pt x="217" y="265"/>
                    <a:pt x="190" y="265"/>
                    <a:pt x="164" y="265"/>
                  </a:cubicBezTo>
                  <a:cubicBezTo>
                    <a:pt x="161" y="265"/>
                    <a:pt x="158" y="265"/>
                    <a:pt x="152" y="265"/>
                  </a:cubicBezTo>
                  <a:cubicBezTo>
                    <a:pt x="155" y="274"/>
                    <a:pt x="157" y="281"/>
                    <a:pt x="159" y="288"/>
                  </a:cubicBezTo>
                  <a:cubicBezTo>
                    <a:pt x="162" y="295"/>
                    <a:pt x="166" y="302"/>
                    <a:pt x="167" y="310"/>
                  </a:cubicBezTo>
                  <a:cubicBezTo>
                    <a:pt x="169" y="323"/>
                    <a:pt x="160" y="335"/>
                    <a:pt x="148" y="340"/>
                  </a:cubicBezTo>
                  <a:cubicBezTo>
                    <a:pt x="136" y="345"/>
                    <a:pt x="122" y="342"/>
                    <a:pt x="113" y="332"/>
                  </a:cubicBezTo>
                  <a:cubicBezTo>
                    <a:pt x="104" y="322"/>
                    <a:pt x="103" y="307"/>
                    <a:pt x="110" y="295"/>
                  </a:cubicBezTo>
                  <a:cubicBezTo>
                    <a:pt x="118" y="282"/>
                    <a:pt x="119" y="275"/>
                    <a:pt x="117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31"/>
            <p:cNvSpPr>
              <a:spLocks/>
            </p:cNvSpPr>
            <p:nvPr/>
          </p:nvSpPr>
          <p:spPr bwMode="auto">
            <a:xfrm>
              <a:off x="16548101" y="4750871"/>
              <a:ext cx="1357313" cy="1344613"/>
            </a:xfrm>
            <a:custGeom>
              <a:avLst/>
              <a:gdLst>
                <a:gd name="T0" fmla="*/ 284 w 360"/>
                <a:gd name="T1" fmla="*/ 88 h 356"/>
                <a:gd name="T2" fmla="*/ 269 w 360"/>
                <a:gd name="T3" fmla="*/ 88 h 356"/>
                <a:gd name="T4" fmla="*/ 224 w 360"/>
                <a:gd name="T5" fmla="*/ 123 h 356"/>
                <a:gd name="T6" fmla="*/ 249 w 360"/>
                <a:gd name="T7" fmla="*/ 172 h 356"/>
                <a:gd name="T8" fmla="*/ 303 w 360"/>
                <a:gd name="T9" fmla="*/ 155 h 356"/>
                <a:gd name="T10" fmla="*/ 314 w 360"/>
                <a:gd name="T11" fmla="*/ 139 h 356"/>
                <a:gd name="T12" fmla="*/ 335 w 360"/>
                <a:gd name="T13" fmla="*/ 174 h 356"/>
                <a:gd name="T14" fmla="*/ 353 w 360"/>
                <a:gd name="T15" fmla="*/ 204 h 356"/>
                <a:gd name="T16" fmla="*/ 345 w 360"/>
                <a:gd name="T17" fmla="*/ 234 h 356"/>
                <a:gd name="T18" fmla="*/ 276 w 360"/>
                <a:gd name="T19" fmla="*/ 276 h 356"/>
                <a:gd name="T20" fmla="*/ 266 w 360"/>
                <a:gd name="T21" fmla="*/ 282 h 356"/>
                <a:gd name="T22" fmla="*/ 288 w 360"/>
                <a:gd name="T23" fmla="*/ 297 h 356"/>
                <a:gd name="T24" fmla="*/ 304 w 360"/>
                <a:gd name="T25" fmla="*/ 324 h 356"/>
                <a:gd name="T26" fmla="*/ 272 w 360"/>
                <a:gd name="T27" fmla="*/ 356 h 356"/>
                <a:gd name="T28" fmla="*/ 241 w 360"/>
                <a:gd name="T29" fmla="*/ 323 h 356"/>
                <a:gd name="T30" fmla="*/ 238 w 360"/>
                <a:gd name="T31" fmla="*/ 298 h 356"/>
                <a:gd name="T32" fmla="*/ 184 w 360"/>
                <a:gd name="T33" fmla="*/ 330 h 356"/>
                <a:gd name="T34" fmla="*/ 156 w 360"/>
                <a:gd name="T35" fmla="*/ 347 h 356"/>
                <a:gd name="T36" fmla="*/ 124 w 360"/>
                <a:gd name="T37" fmla="*/ 338 h 356"/>
                <a:gd name="T38" fmla="*/ 84 w 360"/>
                <a:gd name="T39" fmla="*/ 270 h 356"/>
                <a:gd name="T40" fmla="*/ 78 w 360"/>
                <a:gd name="T41" fmla="*/ 261 h 356"/>
                <a:gd name="T42" fmla="*/ 60 w 360"/>
                <a:gd name="T43" fmla="*/ 285 h 356"/>
                <a:gd name="T44" fmla="*/ 34 w 360"/>
                <a:gd name="T45" fmla="*/ 303 h 356"/>
                <a:gd name="T46" fmla="*/ 0 w 360"/>
                <a:gd name="T47" fmla="*/ 273 h 356"/>
                <a:gd name="T48" fmla="*/ 33 w 360"/>
                <a:gd name="T49" fmla="*/ 240 h 356"/>
                <a:gd name="T50" fmla="*/ 61 w 360"/>
                <a:gd name="T51" fmla="*/ 232 h 356"/>
                <a:gd name="T52" fmla="*/ 56 w 360"/>
                <a:gd name="T53" fmla="*/ 224 h 356"/>
                <a:gd name="T54" fmla="*/ 12 w 360"/>
                <a:gd name="T55" fmla="*/ 150 h 356"/>
                <a:gd name="T56" fmla="*/ 20 w 360"/>
                <a:gd name="T57" fmla="*/ 120 h 356"/>
                <a:gd name="T58" fmla="*/ 92 w 360"/>
                <a:gd name="T59" fmla="*/ 77 h 356"/>
                <a:gd name="T60" fmla="*/ 92 w 360"/>
                <a:gd name="T61" fmla="*/ 92 h 356"/>
                <a:gd name="T62" fmla="*/ 127 w 360"/>
                <a:gd name="T63" fmla="*/ 137 h 356"/>
                <a:gd name="T64" fmla="*/ 176 w 360"/>
                <a:gd name="T65" fmla="*/ 111 h 356"/>
                <a:gd name="T66" fmla="*/ 158 w 360"/>
                <a:gd name="T67" fmla="*/ 57 h 356"/>
                <a:gd name="T68" fmla="*/ 142 w 360"/>
                <a:gd name="T69" fmla="*/ 47 h 356"/>
                <a:gd name="T70" fmla="*/ 200 w 360"/>
                <a:gd name="T71" fmla="*/ 12 h 356"/>
                <a:gd name="T72" fmla="*/ 213 w 360"/>
                <a:gd name="T73" fmla="*/ 4 h 356"/>
                <a:gd name="T74" fmla="*/ 238 w 360"/>
                <a:gd name="T75" fmla="*/ 11 h 356"/>
                <a:gd name="T76" fmla="*/ 284 w 360"/>
                <a:gd name="T77" fmla="*/ 8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60" h="356">
                  <a:moveTo>
                    <a:pt x="284" y="88"/>
                  </a:moveTo>
                  <a:cubicBezTo>
                    <a:pt x="278" y="88"/>
                    <a:pt x="274" y="88"/>
                    <a:pt x="269" y="88"/>
                  </a:cubicBezTo>
                  <a:cubicBezTo>
                    <a:pt x="247" y="87"/>
                    <a:pt x="229" y="101"/>
                    <a:pt x="224" y="123"/>
                  </a:cubicBezTo>
                  <a:cubicBezTo>
                    <a:pt x="219" y="143"/>
                    <a:pt x="230" y="164"/>
                    <a:pt x="249" y="172"/>
                  </a:cubicBezTo>
                  <a:cubicBezTo>
                    <a:pt x="269" y="180"/>
                    <a:pt x="291" y="173"/>
                    <a:pt x="303" y="155"/>
                  </a:cubicBezTo>
                  <a:cubicBezTo>
                    <a:pt x="307" y="150"/>
                    <a:pt x="310" y="145"/>
                    <a:pt x="314" y="139"/>
                  </a:cubicBezTo>
                  <a:cubicBezTo>
                    <a:pt x="321" y="151"/>
                    <a:pt x="328" y="162"/>
                    <a:pt x="335" y="174"/>
                  </a:cubicBezTo>
                  <a:cubicBezTo>
                    <a:pt x="341" y="184"/>
                    <a:pt x="347" y="194"/>
                    <a:pt x="353" y="204"/>
                  </a:cubicBezTo>
                  <a:cubicBezTo>
                    <a:pt x="360" y="217"/>
                    <a:pt x="358" y="227"/>
                    <a:pt x="345" y="234"/>
                  </a:cubicBezTo>
                  <a:cubicBezTo>
                    <a:pt x="322" y="248"/>
                    <a:pt x="299" y="262"/>
                    <a:pt x="276" y="276"/>
                  </a:cubicBezTo>
                  <a:cubicBezTo>
                    <a:pt x="273" y="277"/>
                    <a:pt x="270" y="279"/>
                    <a:pt x="266" y="282"/>
                  </a:cubicBezTo>
                  <a:cubicBezTo>
                    <a:pt x="274" y="287"/>
                    <a:pt x="281" y="292"/>
                    <a:pt x="288" y="297"/>
                  </a:cubicBezTo>
                  <a:cubicBezTo>
                    <a:pt x="298" y="304"/>
                    <a:pt x="304" y="312"/>
                    <a:pt x="304" y="324"/>
                  </a:cubicBezTo>
                  <a:cubicBezTo>
                    <a:pt x="304" y="342"/>
                    <a:pt x="290" y="356"/>
                    <a:pt x="272" y="356"/>
                  </a:cubicBezTo>
                  <a:cubicBezTo>
                    <a:pt x="254" y="355"/>
                    <a:pt x="241" y="341"/>
                    <a:pt x="241" y="323"/>
                  </a:cubicBezTo>
                  <a:cubicBezTo>
                    <a:pt x="242" y="315"/>
                    <a:pt x="239" y="307"/>
                    <a:pt x="238" y="298"/>
                  </a:cubicBezTo>
                  <a:cubicBezTo>
                    <a:pt x="219" y="309"/>
                    <a:pt x="202" y="320"/>
                    <a:pt x="184" y="330"/>
                  </a:cubicBezTo>
                  <a:cubicBezTo>
                    <a:pt x="175" y="335"/>
                    <a:pt x="165" y="341"/>
                    <a:pt x="156" y="347"/>
                  </a:cubicBezTo>
                  <a:cubicBezTo>
                    <a:pt x="142" y="355"/>
                    <a:pt x="133" y="352"/>
                    <a:pt x="124" y="338"/>
                  </a:cubicBezTo>
                  <a:cubicBezTo>
                    <a:pt x="111" y="316"/>
                    <a:pt x="97" y="293"/>
                    <a:pt x="84" y="270"/>
                  </a:cubicBezTo>
                  <a:cubicBezTo>
                    <a:pt x="82" y="268"/>
                    <a:pt x="81" y="265"/>
                    <a:pt x="78" y="261"/>
                  </a:cubicBezTo>
                  <a:cubicBezTo>
                    <a:pt x="71" y="270"/>
                    <a:pt x="65" y="277"/>
                    <a:pt x="60" y="285"/>
                  </a:cubicBezTo>
                  <a:cubicBezTo>
                    <a:pt x="54" y="295"/>
                    <a:pt x="46" y="301"/>
                    <a:pt x="34" y="303"/>
                  </a:cubicBezTo>
                  <a:cubicBezTo>
                    <a:pt x="16" y="304"/>
                    <a:pt x="1" y="291"/>
                    <a:pt x="0" y="273"/>
                  </a:cubicBezTo>
                  <a:cubicBezTo>
                    <a:pt x="0" y="254"/>
                    <a:pt x="14" y="240"/>
                    <a:pt x="33" y="240"/>
                  </a:cubicBezTo>
                  <a:cubicBezTo>
                    <a:pt x="44" y="241"/>
                    <a:pt x="53" y="238"/>
                    <a:pt x="61" y="232"/>
                  </a:cubicBezTo>
                  <a:cubicBezTo>
                    <a:pt x="59" y="229"/>
                    <a:pt x="58" y="227"/>
                    <a:pt x="56" y="224"/>
                  </a:cubicBezTo>
                  <a:cubicBezTo>
                    <a:pt x="42" y="199"/>
                    <a:pt x="27" y="175"/>
                    <a:pt x="12" y="150"/>
                  </a:cubicBezTo>
                  <a:cubicBezTo>
                    <a:pt x="5" y="137"/>
                    <a:pt x="7" y="127"/>
                    <a:pt x="20" y="120"/>
                  </a:cubicBezTo>
                  <a:cubicBezTo>
                    <a:pt x="43" y="106"/>
                    <a:pt x="66" y="92"/>
                    <a:pt x="92" y="77"/>
                  </a:cubicBezTo>
                  <a:cubicBezTo>
                    <a:pt x="92" y="83"/>
                    <a:pt x="92" y="87"/>
                    <a:pt x="92" y="92"/>
                  </a:cubicBezTo>
                  <a:cubicBezTo>
                    <a:pt x="91" y="114"/>
                    <a:pt x="106" y="133"/>
                    <a:pt x="127" y="137"/>
                  </a:cubicBezTo>
                  <a:cubicBezTo>
                    <a:pt x="147" y="141"/>
                    <a:pt x="168" y="130"/>
                    <a:pt x="176" y="111"/>
                  </a:cubicBezTo>
                  <a:cubicBezTo>
                    <a:pt x="184" y="91"/>
                    <a:pt x="177" y="69"/>
                    <a:pt x="158" y="57"/>
                  </a:cubicBezTo>
                  <a:cubicBezTo>
                    <a:pt x="153" y="54"/>
                    <a:pt x="148" y="50"/>
                    <a:pt x="142" y="47"/>
                  </a:cubicBezTo>
                  <a:cubicBezTo>
                    <a:pt x="162" y="35"/>
                    <a:pt x="181" y="23"/>
                    <a:pt x="200" y="12"/>
                  </a:cubicBezTo>
                  <a:cubicBezTo>
                    <a:pt x="205" y="9"/>
                    <a:pt x="209" y="7"/>
                    <a:pt x="213" y="4"/>
                  </a:cubicBezTo>
                  <a:cubicBezTo>
                    <a:pt x="222" y="0"/>
                    <a:pt x="233" y="2"/>
                    <a:pt x="238" y="11"/>
                  </a:cubicBezTo>
                  <a:cubicBezTo>
                    <a:pt x="253" y="35"/>
                    <a:pt x="267" y="61"/>
                    <a:pt x="28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8" name="Grup 47"/>
          <p:cNvGrpSpPr/>
          <p:nvPr/>
        </p:nvGrpSpPr>
        <p:grpSpPr>
          <a:xfrm>
            <a:off x="4763473" y="4227934"/>
            <a:ext cx="715514" cy="713999"/>
            <a:chOff x="13127038" y="1530350"/>
            <a:chExt cx="2998788" cy="2992438"/>
          </a:xfrm>
          <a:solidFill>
            <a:schemeClr val="bg1"/>
          </a:solidFill>
        </p:grpSpPr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13966826" y="1530350"/>
              <a:ext cx="1420813" cy="2927350"/>
            </a:xfrm>
            <a:custGeom>
              <a:avLst/>
              <a:gdLst>
                <a:gd name="T0" fmla="*/ 0 w 377"/>
                <a:gd name="T1" fmla="*/ 773 h 775"/>
                <a:gd name="T2" fmla="*/ 164 w 377"/>
                <a:gd name="T3" fmla="*/ 384 h 775"/>
                <a:gd name="T4" fmla="*/ 12 w 377"/>
                <a:gd name="T5" fmla="*/ 384 h 775"/>
                <a:gd name="T6" fmla="*/ 15 w 377"/>
                <a:gd name="T7" fmla="*/ 374 h 775"/>
                <a:gd name="T8" fmla="*/ 159 w 377"/>
                <a:gd name="T9" fmla="*/ 10 h 775"/>
                <a:gd name="T10" fmla="*/ 173 w 377"/>
                <a:gd name="T11" fmla="*/ 0 h 775"/>
                <a:gd name="T12" fmla="*/ 318 w 377"/>
                <a:gd name="T13" fmla="*/ 1 h 775"/>
                <a:gd name="T14" fmla="*/ 327 w 377"/>
                <a:gd name="T15" fmla="*/ 1 h 775"/>
                <a:gd name="T16" fmla="*/ 218 w 377"/>
                <a:gd name="T17" fmla="*/ 268 h 775"/>
                <a:gd name="T18" fmla="*/ 376 w 377"/>
                <a:gd name="T19" fmla="*/ 268 h 775"/>
                <a:gd name="T20" fmla="*/ 377 w 377"/>
                <a:gd name="T21" fmla="*/ 270 h 775"/>
                <a:gd name="T22" fmla="*/ 377 w 377"/>
                <a:gd name="T23" fmla="*/ 271 h 775"/>
                <a:gd name="T24" fmla="*/ 10 w 377"/>
                <a:gd name="T25" fmla="*/ 770 h 775"/>
                <a:gd name="T26" fmla="*/ 9 w 377"/>
                <a:gd name="T27" fmla="*/ 772 h 775"/>
                <a:gd name="T28" fmla="*/ 7 w 377"/>
                <a:gd name="T29" fmla="*/ 774 h 775"/>
                <a:gd name="T30" fmla="*/ 5 w 377"/>
                <a:gd name="T31" fmla="*/ 775 h 775"/>
                <a:gd name="T32" fmla="*/ 4 w 377"/>
                <a:gd name="T33" fmla="*/ 775 h 775"/>
                <a:gd name="T34" fmla="*/ 2 w 377"/>
                <a:gd name="T35" fmla="*/ 775 h 775"/>
                <a:gd name="T36" fmla="*/ 0 w 377"/>
                <a:gd name="T37" fmla="*/ 773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7" h="775">
                  <a:moveTo>
                    <a:pt x="0" y="773"/>
                  </a:moveTo>
                  <a:cubicBezTo>
                    <a:pt x="55" y="644"/>
                    <a:pt x="109" y="515"/>
                    <a:pt x="164" y="384"/>
                  </a:cubicBezTo>
                  <a:cubicBezTo>
                    <a:pt x="113" y="384"/>
                    <a:pt x="63" y="384"/>
                    <a:pt x="12" y="384"/>
                  </a:cubicBezTo>
                  <a:cubicBezTo>
                    <a:pt x="13" y="380"/>
                    <a:pt x="14" y="376"/>
                    <a:pt x="15" y="374"/>
                  </a:cubicBezTo>
                  <a:cubicBezTo>
                    <a:pt x="63" y="252"/>
                    <a:pt x="111" y="131"/>
                    <a:pt x="159" y="10"/>
                  </a:cubicBezTo>
                  <a:cubicBezTo>
                    <a:pt x="162" y="3"/>
                    <a:pt x="165" y="0"/>
                    <a:pt x="173" y="0"/>
                  </a:cubicBezTo>
                  <a:cubicBezTo>
                    <a:pt x="221" y="1"/>
                    <a:pt x="270" y="1"/>
                    <a:pt x="318" y="1"/>
                  </a:cubicBezTo>
                  <a:cubicBezTo>
                    <a:pt x="321" y="1"/>
                    <a:pt x="324" y="1"/>
                    <a:pt x="327" y="1"/>
                  </a:cubicBezTo>
                  <a:cubicBezTo>
                    <a:pt x="291" y="91"/>
                    <a:pt x="254" y="179"/>
                    <a:pt x="218" y="268"/>
                  </a:cubicBezTo>
                  <a:cubicBezTo>
                    <a:pt x="272" y="268"/>
                    <a:pt x="324" y="268"/>
                    <a:pt x="376" y="268"/>
                  </a:cubicBezTo>
                  <a:cubicBezTo>
                    <a:pt x="377" y="269"/>
                    <a:pt x="377" y="270"/>
                    <a:pt x="377" y="270"/>
                  </a:cubicBezTo>
                  <a:cubicBezTo>
                    <a:pt x="377" y="270"/>
                    <a:pt x="377" y="271"/>
                    <a:pt x="377" y="271"/>
                  </a:cubicBezTo>
                  <a:cubicBezTo>
                    <a:pt x="255" y="437"/>
                    <a:pt x="133" y="603"/>
                    <a:pt x="10" y="770"/>
                  </a:cubicBezTo>
                  <a:cubicBezTo>
                    <a:pt x="10" y="771"/>
                    <a:pt x="9" y="771"/>
                    <a:pt x="9" y="772"/>
                  </a:cubicBezTo>
                  <a:cubicBezTo>
                    <a:pt x="8" y="773"/>
                    <a:pt x="8" y="773"/>
                    <a:pt x="7" y="774"/>
                  </a:cubicBezTo>
                  <a:cubicBezTo>
                    <a:pt x="7" y="774"/>
                    <a:pt x="6" y="774"/>
                    <a:pt x="5" y="775"/>
                  </a:cubicBezTo>
                  <a:cubicBezTo>
                    <a:pt x="5" y="775"/>
                    <a:pt x="5" y="775"/>
                    <a:pt x="4" y="775"/>
                  </a:cubicBezTo>
                  <a:cubicBezTo>
                    <a:pt x="4" y="775"/>
                    <a:pt x="3" y="775"/>
                    <a:pt x="2" y="775"/>
                  </a:cubicBezTo>
                  <a:cubicBezTo>
                    <a:pt x="2" y="775"/>
                    <a:pt x="2" y="774"/>
                    <a:pt x="0" y="7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Freeform 36"/>
            <p:cNvSpPr>
              <a:spLocks/>
            </p:cNvSpPr>
            <p:nvPr/>
          </p:nvSpPr>
          <p:spPr bwMode="auto">
            <a:xfrm>
              <a:off x="14241463" y="1820863"/>
              <a:ext cx="1884363" cy="2701925"/>
            </a:xfrm>
            <a:custGeom>
              <a:avLst/>
              <a:gdLst>
                <a:gd name="T0" fmla="*/ 243 w 500"/>
                <a:gd name="T1" fmla="*/ 48 h 715"/>
                <a:gd name="T2" fmla="*/ 263 w 500"/>
                <a:gd name="T3" fmla="*/ 0 h 715"/>
                <a:gd name="T4" fmla="*/ 433 w 500"/>
                <a:gd name="T5" fmla="*/ 439 h 715"/>
                <a:gd name="T6" fmla="*/ 0 w 500"/>
                <a:gd name="T7" fmla="*/ 669 h 715"/>
                <a:gd name="T8" fmla="*/ 31 w 500"/>
                <a:gd name="T9" fmla="*/ 627 h 715"/>
                <a:gd name="T10" fmla="*/ 41 w 500"/>
                <a:gd name="T11" fmla="*/ 626 h 715"/>
                <a:gd name="T12" fmla="*/ 333 w 500"/>
                <a:gd name="T13" fmla="*/ 512 h 715"/>
                <a:gd name="T14" fmla="*/ 253 w 500"/>
                <a:gd name="T15" fmla="*/ 54 h 715"/>
                <a:gd name="T16" fmla="*/ 243 w 500"/>
                <a:gd name="T17" fmla="*/ 48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0" h="715">
                  <a:moveTo>
                    <a:pt x="243" y="48"/>
                  </a:moveTo>
                  <a:cubicBezTo>
                    <a:pt x="250" y="31"/>
                    <a:pt x="256" y="16"/>
                    <a:pt x="263" y="0"/>
                  </a:cubicBezTo>
                  <a:cubicBezTo>
                    <a:pt x="396" y="66"/>
                    <a:pt x="500" y="248"/>
                    <a:pt x="433" y="439"/>
                  </a:cubicBezTo>
                  <a:cubicBezTo>
                    <a:pt x="363" y="637"/>
                    <a:pt x="158" y="715"/>
                    <a:pt x="0" y="669"/>
                  </a:cubicBezTo>
                  <a:cubicBezTo>
                    <a:pt x="10" y="655"/>
                    <a:pt x="20" y="641"/>
                    <a:pt x="31" y="627"/>
                  </a:cubicBezTo>
                  <a:cubicBezTo>
                    <a:pt x="33" y="625"/>
                    <a:pt x="38" y="625"/>
                    <a:pt x="41" y="626"/>
                  </a:cubicBezTo>
                  <a:cubicBezTo>
                    <a:pt x="159" y="641"/>
                    <a:pt x="258" y="605"/>
                    <a:pt x="333" y="512"/>
                  </a:cubicBezTo>
                  <a:cubicBezTo>
                    <a:pt x="450" y="366"/>
                    <a:pt x="412" y="152"/>
                    <a:pt x="253" y="54"/>
                  </a:cubicBezTo>
                  <a:cubicBezTo>
                    <a:pt x="250" y="52"/>
                    <a:pt x="247" y="50"/>
                    <a:pt x="243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Freeform 37"/>
            <p:cNvSpPr>
              <a:spLocks/>
            </p:cNvSpPr>
            <p:nvPr/>
          </p:nvSpPr>
          <p:spPr bwMode="auto">
            <a:xfrm>
              <a:off x="13127038" y="1673225"/>
              <a:ext cx="1250950" cy="2546350"/>
            </a:xfrm>
            <a:custGeom>
              <a:avLst/>
              <a:gdLst>
                <a:gd name="T0" fmla="*/ 230 w 332"/>
                <a:gd name="T1" fmla="*/ 626 h 674"/>
                <a:gd name="T2" fmla="*/ 210 w 332"/>
                <a:gd name="T3" fmla="*/ 674 h 674"/>
                <a:gd name="T4" fmla="*/ 27 w 332"/>
                <a:gd name="T5" fmla="*/ 301 h 674"/>
                <a:gd name="T6" fmla="*/ 332 w 332"/>
                <a:gd name="T7" fmla="*/ 0 h 674"/>
                <a:gd name="T8" fmla="*/ 311 w 332"/>
                <a:gd name="T9" fmla="*/ 54 h 674"/>
                <a:gd name="T10" fmla="*/ 301 w 332"/>
                <a:gd name="T11" fmla="*/ 59 h 674"/>
                <a:gd name="T12" fmla="*/ 80 w 332"/>
                <a:gd name="T13" fmla="*/ 307 h 674"/>
                <a:gd name="T14" fmla="*/ 215 w 332"/>
                <a:gd name="T15" fmla="*/ 617 h 674"/>
                <a:gd name="T16" fmla="*/ 230 w 332"/>
                <a:gd name="T17" fmla="*/ 62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2" h="674">
                  <a:moveTo>
                    <a:pt x="230" y="626"/>
                  </a:moveTo>
                  <a:cubicBezTo>
                    <a:pt x="223" y="642"/>
                    <a:pt x="216" y="658"/>
                    <a:pt x="210" y="674"/>
                  </a:cubicBezTo>
                  <a:cubicBezTo>
                    <a:pt x="100" y="618"/>
                    <a:pt x="0" y="474"/>
                    <a:pt x="27" y="301"/>
                  </a:cubicBezTo>
                  <a:cubicBezTo>
                    <a:pt x="57" y="116"/>
                    <a:pt x="211" y="13"/>
                    <a:pt x="332" y="0"/>
                  </a:cubicBezTo>
                  <a:cubicBezTo>
                    <a:pt x="325" y="18"/>
                    <a:pt x="318" y="36"/>
                    <a:pt x="311" y="54"/>
                  </a:cubicBezTo>
                  <a:cubicBezTo>
                    <a:pt x="310" y="56"/>
                    <a:pt x="304" y="58"/>
                    <a:pt x="301" y="59"/>
                  </a:cubicBezTo>
                  <a:cubicBezTo>
                    <a:pt x="179" y="99"/>
                    <a:pt x="101" y="180"/>
                    <a:pt x="80" y="307"/>
                  </a:cubicBezTo>
                  <a:cubicBezTo>
                    <a:pt x="59" y="436"/>
                    <a:pt x="107" y="540"/>
                    <a:pt x="215" y="617"/>
                  </a:cubicBezTo>
                  <a:cubicBezTo>
                    <a:pt x="219" y="620"/>
                    <a:pt x="224" y="623"/>
                    <a:pt x="230" y="6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pic>
        <p:nvPicPr>
          <p:cNvPr id="52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80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Plan Çalışmaları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369278" y="2029081"/>
            <a:ext cx="7455878" cy="10450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altLang="tr-TR" sz="2400" b="1" dirty="0">
                <a:latin typeface="Candara" panose="020E0502030303020204" pitchFamily="34" charset="0"/>
              </a:rPr>
              <a:t>Türkiye Afet Müdahale Planı (TAMP) kapsamında Afet Nakliye Grubunun ana çözüm ortağı olarak Ulaştırma ve Altyapı Bakanlığı belirlenmiştir.  </a:t>
            </a:r>
            <a:endParaRPr lang="tr-TR" sz="2400" b="1" dirty="0">
              <a:latin typeface="Candara" panose="020E0502030303020204" pitchFamily="34" charset="0"/>
            </a:endParaRPr>
          </a:p>
        </p:txBody>
      </p:sp>
      <p:sp>
        <p:nvSpPr>
          <p:cNvPr id="8" name="Yuvarlatılmış Dikdörtgen 1">
            <a:extLst>
              <a:ext uri="{FF2B5EF4-FFF2-40B4-BE49-F238E27FC236}">
                <a16:creationId xmlns:a16="http://schemas.microsoft.com/office/drawing/2014/main" id="{5FE11141-1EBE-4CF5-BE09-32F89F5D81A0}"/>
              </a:ext>
            </a:extLst>
          </p:cNvPr>
          <p:cNvSpPr/>
          <p:nvPr/>
        </p:nvSpPr>
        <p:spPr>
          <a:xfrm>
            <a:off x="369277" y="3604714"/>
            <a:ext cx="7455878" cy="10450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altLang="tr-TR" sz="2400" b="1" dirty="0">
                <a:latin typeface="Candara" panose="020E0502030303020204" pitchFamily="34" charset="0"/>
              </a:rPr>
              <a:t>Afet Nakliye Grubu; </a:t>
            </a:r>
            <a:r>
              <a:rPr lang="es-ES" sz="2400" b="1" dirty="0">
                <a:latin typeface="Candara" panose="020E0502030303020204" pitchFamily="34" charset="0"/>
              </a:rPr>
              <a:t>Afet ve acil durumlarda personel, afetzede ve</a:t>
            </a:r>
            <a:r>
              <a:rPr lang="tr-TR" sz="2400" b="1" dirty="0">
                <a:latin typeface="Candara" panose="020E0502030303020204" pitchFamily="34" charset="0"/>
              </a:rPr>
              <a:t> kaynakların nakliye hizmetlerine yönelik koordinasyonundan </a:t>
            </a:r>
            <a:r>
              <a:rPr lang="tr-TR" altLang="tr-TR" sz="2400" b="1" dirty="0">
                <a:latin typeface="Candara" panose="020E0502030303020204" pitchFamily="34" charset="0"/>
              </a:rPr>
              <a:t>sorumludur.</a:t>
            </a:r>
            <a:endParaRPr lang="tr-TR" sz="2400" b="1" dirty="0">
              <a:latin typeface="Candara" panose="020E0502030303020204" pitchFamily="34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369277" y="5110010"/>
            <a:ext cx="7455878" cy="10450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tr-TR" altLang="tr-TR" sz="2400" b="1" dirty="0">
                <a:latin typeface="Candara" panose="020E0502030303020204" pitchFamily="34" charset="0"/>
              </a:rPr>
              <a:t>Afet Nakliye Grubu Planı Şubat 2015’te onaylanmış olup ulusal ve yerel planlar her yıl güncellenmektedir.</a:t>
            </a:r>
            <a:endParaRPr lang="tr-TR" sz="2400" b="1" dirty="0">
              <a:latin typeface="Candara" panose="020E0502030303020204" pitchFamily="34" charset="0"/>
            </a:endParaRPr>
          </a:p>
        </p:txBody>
      </p:sp>
      <p:pic>
        <p:nvPicPr>
          <p:cNvPr id="10" name="Picture 2" descr="ulaştırma modlar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1903114"/>
            <a:ext cx="3903786" cy="450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68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nizcilik Genel Müdürlüğü&amp;#39;nde beklenen atamalar - Denizcilik Dergi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86" y="3681429"/>
            <a:ext cx="2437633" cy="191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Yapılan Çalışmalar</a:t>
            </a:r>
          </a:p>
        </p:txBody>
      </p:sp>
      <p:sp>
        <p:nvSpPr>
          <p:cNvPr id="31" name="Dikdörtgen 30"/>
          <p:cNvSpPr/>
          <p:nvPr/>
        </p:nvSpPr>
        <p:spPr>
          <a:xfrm>
            <a:off x="669833" y="1991432"/>
            <a:ext cx="29877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4433"/>
              </a:buClr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Kaynakların tespiti 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369382" y="2508343"/>
            <a:ext cx="7420271" cy="3831771"/>
            <a:chOff x="563156" y="1164770"/>
            <a:chExt cx="8145421" cy="3831771"/>
          </a:xfrm>
        </p:grpSpPr>
        <p:sp>
          <p:nvSpPr>
            <p:cNvPr id="6" name="Yuvarlatılmış Dikdörtgen 5"/>
            <p:cNvSpPr/>
            <p:nvPr/>
          </p:nvSpPr>
          <p:spPr>
            <a:xfrm>
              <a:off x="6618521" y="1164770"/>
              <a:ext cx="2035625" cy="887686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Afet ve Acil Durumlar (AYDES)</a:t>
              </a:r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6581754" y="2819400"/>
              <a:ext cx="2115935" cy="8610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Seferberlik ve Savaş Hali (SEKAPS)</a:t>
              </a: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6705606" y="4171721"/>
              <a:ext cx="2002971" cy="82482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>
                  <a:latin typeface="Palatino Linotype" panose="02040502050505030304" pitchFamily="18" charset="0"/>
                </a:rPr>
                <a:t>NATO Harekatları (LOGFAS-LOGFES)</a:t>
              </a:r>
            </a:p>
          </p:txBody>
        </p:sp>
        <p:cxnSp>
          <p:nvCxnSpPr>
            <p:cNvPr id="9" name="Düz Bağlayıcı 8"/>
            <p:cNvCxnSpPr/>
            <p:nvPr/>
          </p:nvCxnSpPr>
          <p:spPr>
            <a:xfrm>
              <a:off x="5798249" y="1480455"/>
              <a:ext cx="846013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>
              <a:stCxn id="13" idx="3"/>
            </p:cNvCxnSpPr>
            <p:nvPr/>
          </p:nvCxnSpPr>
          <p:spPr>
            <a:xfrm flipV="1">
              <a:off x="5377557" y="3124206"/>
              <a:ext cx="1262735" cy="13162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>
            <a:xfrm>
              <a:off x="5863563" y="4702632"/>
              <a:ext cx="852924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>
              <a:off x="5838378" y="1469570"/>
              <a:ext cx="25185" cy="3264601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Yuvarlatılmış Dikdörtgen 12"/>
            <p:cNvSpPr/>
            <p:nvPr/>
          </p:nvSpPr>
          <p:spPr>
            <a:xfrm>
              <a:off x="3248062" y="2769295"/>
              <a:ext cx="2129495" cy="736146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Kaynak Envanter Bilgi Sistemi (KEBS)</a:t>
              </a: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830673" y="2094501"/>
              <a:ext cx="2322830" cy="227711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Palatino Linotype" panose="02040502050505030304" pitchFamily="18" charset="0"/>
              </a:endParaRPr>
            </a:p>
          </p:txBody>
        </p:sp>
        <p:pic>
          <p:nvPicPr>
            <p:cNvPr id="15" name="Resim 14" descr="http://web.shgm.gov.tr/documents/sivilhavacilik/files/images/logolar/logo_01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3189" y="3613931"/>
              <a:ext cx="858520" cy="40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Resim 15" descr="http://www.freelogovectors.net/wp-content/uploads/2012/04/tck-karayollari-genel-mudurlugu-logo.jpg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8541" y="2451405"/>
              <a:ext cx="553085" cy="369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46" descr="tcdd_logo.JPG (9088 bytes)"/>
            <p:cNvPicPr/>
            <p:nvPr/>
          </p:nvPicPr>
          <p:blipFill>
            <a:blip r:embed="rId6" r:link="rId7" cstate="print"/>
            <a:srcRect/>
            <a:stretch>
              <a:fillRect/>
            </a:stretch>
          </p:blipFill>
          <p:spPr bwMode="auto">
            <a:xfrm>
              <a:off x="1968049" y="4102713"/>
              <a:ext cx="527050" cy="36512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47" descr="Sub_Page_r1_c1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60260" y="3912058"/>
              <a:ext cx="528320" cy="361950"/>
            </a:xfrm>
            <a:prstGeom prst="rect">
              <a:avLst/>
            </a:prstGeom>
            <a:noFill/>
          </p:spPr>
        </p:pic>
        <p:pic>
          <p:nvPicPr>
            <p:cNvPr id="19" name="Picture 45" descr="ust_01_02"/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63156" y="3193595"/>
              <a:ext cx="528320" cy="361950"/>
            </a:xfrm>
            <a:prstGeom prst="rect">
              <a:avLst/>
            </a:prstGeom>
            <a:noFill/>
          </p:spPr>
        </p:pic>
        <p:pic>
          <p:nvPicPr>
            <p:cNvPr id="20" name="Picture 44" descr="sb_logo"/>
            <p:cNvPicPr/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3867" y="2540453"/>
              <a:ext cx="517525" cy="361950"/>
            </a:xfrm>
            <a:prstGeom prst="rect">
              <a:avLst/>
            </a:prstGeom>
            <a:noFill/>
          </p:spPr>
        </p:pic>
        <p:pic>
          <p:nvPicPr>
            <p:cNvPr id="21" name="Picture 43" descr="logo"/>
            <p:cNvPicPr/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023201" y="2052456"/>
              <a:ext cx="852170" cy="271145"/>
            </a:xfrm>
            <a:prstGeom prst="rect">
              <a:avLst/>
            </a:prstGeom>
            <a:noFill/>
          </p:spPr>
        </p:pic>
      </p:grpSp>
      <p:pic>
        <p:nvPicPr>
          <p:cNvPr id="3074" name="Picture 2" descr="Elektronik Sertifika Hizmet Sağlayıcıları - Bilgi ...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6" y="3387402"/>
            <a:ext cx="498790" cy="3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816" y="1716663"/>
            <a:ext cx="3151808" cy="2526806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443" y="4218012"/>
            <a:ext cx="3151808" cy="245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26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Yapılan çalışmalar</a:t>
            </a:r>
          </a:p>
        </p:txBody>
      </p:sp>
      <p:pic>
        <p:nvPicPr>
          <p:cNvPr id="4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590559" y="2251258"/>
            <a:ext cx="41639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rgbClr val="FF0000"/>
                </a:solidFill>
              </a:rPr>
              <a:t>Mevzuat düzenlemesi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Karayolu Taşıma Yönetmeliği </a:t>
            </a:r>
          </a:p>
          <a:p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Md.20- 20 uyarma cezası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479529" y="2251258"/>
            <a:ext cx="350785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Planlama Çalışmaları</a:t>
            </a:r>
          </a:p>
          <a:p>
            <a:endParaRPr lang="tr-TR" sz="20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Uyuyan sözleşmeler</a:t>
            </a:r>
          </a:p>
          <a:p>
            <a:pPr marL="342900" indent="19050">
              <a:buFont typeface="Courier New" panose="02070309020205020404" pitchFamily="49" charset="0"/>
              <a:buChar char="o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Karayolu yük ve yolcu taşımacıları</a:t>
            </a:r>
          </a:p>
          <a:p>
            <a:pPr marL="342900" indent="19050">
              <a:buFont typeface="Courier New" panose="02070309020205020404" pitchFamily="49" charset="0"/>
              <a:buChar char="o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Denizyolu taşımacıları ve liman işletmecileri</a:t>
            </a:r>
          </a:p>
          <a:p>
            <a:pPr marL="342900" indent="19050">
              <a:buFont typeface="Courier New" panose="02070309020205020404" pitchFamily="49" charset="0"/>
              <a:buChar char="o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tr-TR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Havataksi</a:t>
            </a: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firmaları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GSM Operasyon planı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Tahliye operasyon planı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İlave personel planlaması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507415" y="2251333"/>
            <a:ext cx="7726362" cy="2686326"/>
            <a:chOff x="438764" y="3726857"/>
            <a:chExt cx="7726362" cy="1469178"/>
          </a:xfrm>
          <a:solidFill>
            <a:srgbClr val="E43D43"/>
          </a:solidFill>
        </p:grpSpPr>
        <p:sp>
          <p:nvSpPr>
            <p:cNvPr id="11" name="矩形 42"/>
            <p:cNvSpPr/>
            <p:nvPr/>
          </p:nvSpPr>
          <p:spPr>
            <a:xfrm flipV="1">
              <a:off x="438764" y="3726857"/>
              <a:ext cx="48974" cy="146917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矩形 42"/>
            <p:cNvSpPr/>
            <p:nvPr/>
          </p:nvSpPr>
          <p:spPr>
            <a:xfrm flipV="1">
              <a:off x="4482568" y="3726857"/>
              <a:ext cx="48974" cy="146917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矩形 42"/>
            <p:cNvSpPr/>
            <p:nvPr/>
          </p:nvSpPr>
          <p:spPr>
            <a:xfrm flipV="1">
              <a:off x="8116152" y="3726857"/>
              <a:ext cx="48974" cy="146917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4700123" y="2277797"/>
            <a:ext cx="34474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err="1">
                <a:solidFill>
                  <a:srgbClr val="FF0000"/>
                </a:solidFill>
              </a:rPr>
              <a:t>Önceliklendirme</a:t>
            </a:r>
            <a:endParaRPr lang="tr-TR" sz="2000" b="1" dirty="0">
              <a:solidFill>
                <a:srgbClr val="FF0000"/>
              </a:solidFill>
            </a:endParaRPr>
          </a:p>
          <a:p>
            <a:endParaRPr lang="tr-TR" sz="2000" b="1" dirty="0">
              <a:solidFill>
                <a:srgbClr val="FF0000"/>
              </a:solidFill>
            </a:endParaRP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Afet gruplarından öncelikli grupların nakliye ihtiyacının belirlenmesi</a:t>
            </a:r>
          </a:p>
        </p:txBody>
      </p:sp>
    </p:spTree>
    <p:extLst>
      <p:ext uri="{BB962C8B-B14F-4D97-AF65-F5344CB8AC3E}">
        <p14:creationId xmlns:p14="http://schemas.microsoft.com/office/powerpoint/2010/main" val="193794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Afet Nakliye Grubunun görevleri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31F7F4-E20A-C14D-9CAF-144F9F4D6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6132663"/>
              </p:ext>
            </p:extLst>
          </p:nvPr>
        </p:nvGraphicFramePr>
        <p:xfrm>
          <a:off x="369277" y="1681398"/>
          <a:ext cx="11366853" cy="4894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0" descr="Otobüs şerit Otobüs Kavşak Taşıma İnsanlar Mover, otobüs, mavi, toplu  taşıma, ulaşım png | PNGW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53" y="3272300"/>
            <a:ext cx="691853" cy="60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Avión Silueta Vector PNG , Aeronave, Objeto Volador, Modelo PNG y Vector  para Descargar Gratis | Pngtree in 2023 | Airplane silhouette, Cartoon  airplane, Silhouette 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70" y="2141922"/>
            <a:ext cx="624413" cy="54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Otobüs şerit Otobüs Kavşak Taşıma İnsanlar Mover, otobüs, mavi, toplu  taşıma, ulaşım png | PNGW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77" y="4378589"/>
            <a:ext cx="686324" cy="59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Bts skytrain transporte ferroviario tránsito rápido tren de cercanías,  tren, ángulo, texto, rectángulo png | PNGWi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65" y="5503989"/>
            <a:ext cx="615459" cy="65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70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3">
            <a:extLst>
              <a:ext uri="{FF2B5EF4-FFF2-40B4-BE49-F238E27FC236}">
                <a16:creationId xmlns:a16="http://schemas.microsoft.com/office/drawing/2014/main" id="{2B31F7F4-E20A-C14D-9CAF-144F9F4D6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8363766"/>
              </p:ext>
            </p:extLst>
          </p:nvPr>
        </p:nvGraphicFramePr>
        <p:xfrm>
          <a:off x="240322" y="1563707"/>
          <a:ext cx="11523785" cy="5012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30" name="Picture 10" descr="Ehliyet deneme sınavı | Ambulans-geçiş üstünlüğüne sahip araçları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87" y="2001326"/>
            <a:ext cx="599300" cy="67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Lowbed PNG Transparent Images Free Download | Vector Files | Pngtre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34" y="5548181"/>
            <a:ext cx="819510" cy="4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Yarı ticari araç Araba tır Kamyon sürücüsü - araba şeffaf PNG görüntüsü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35" y="3173104"/>
            <a:ext cx="690102" cy="60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Unvan 1"/>
          <p:cNvSpPr>
            <a:spLocks noGrp="1"/>
          </p:cNvSpPr>
          <p:nvPr>
            <p:ph type="title"/>
          </p:nvPr>
        </p:nvSpPr>
        <p:spPr>
          <a:xfrm>
            <a:off x="1909010" y="474543"/>
            <a:ext cx="9701798" cy="1206855"/>
          </a:xfrm>
        </p:spPr>
        <p:txBody>
          <a:bodyPr/>
          <a:lstStyle/>
          <a:p>
            <a:r>
              <a:rPr lang="tr-TR" b="1" dirty="0"/>
              <a:t>Afet Nakliye Grubunun görevleri</a:t>
            </a:r>
          </a:p>
        </p:txBody>
      </p:sp>
      <p:pic>
        <p:nvPicPr>
          <p:cNvPr id="8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4" name="Picture 2" descr="Transit otobüs küçük resim - Otobüs PNG resim şeffaf PNG görüntüsü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53" y="4389426"/>
            <a:ext cx="741872" cy="48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36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Afet Nakliye Grubu Teşkili</a:t>
            </a: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316521" y="1716812"/>
          <a:ext cx="11641017" cy="5072209"/>
        </p:xfrm>
        <a:graphic>
          <a:graphicData uri="http://schemas.openxmlformats.org/drawingml/2006/table">
            <a:tbl>
              <a:tblPr firstRow="1" firstCol="1" bandRow="1"/>
              <a:tblGrid>
                <a:gridCol w="1728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2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0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32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800" i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ndara" panose="020E0502030303020204" pitchFamily="34" charset="0"/>
                        </a:rPr>
                        <a:t>ULUSAL DÜZEY</a:t>
                      </a:r>
                      <a:endParaRPr lang="tr-TR" sz="20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ndara" panose="020E0502030303020204" pitchFamily="34" charset="0"/>
                        </a:rPr>
                        <a:t>YEREL DÜZEY</a:t>
                      </a:r>
                      <a:endParaRPr lang="tr-TR" sz="20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91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ndara" panose="020E0502030303020204" pitchFamily="34" charset="0"/>
                        </a:rPr>
                        <a:t>ANA ÇÖZÜM ORTAĞI</a:t>
                      </a:r>
                      <a:endParaRPr lang="tr-TR" sz="16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Ulaştırma</a:t>
                      </a:r>
                      <a:r>
                        <a:rPr lang="tr-TR" sz="1500" baseline="0" dirty="0">
                          <a:effectLst/>
                          <a:latin typeface="Candara" panose="020E0502030303020204" pitchFamily="34" charset="0"/>
                        </a:rPr>
                        <a:t> ve Altyapı </a:t>
                      </a: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Bakanlığı (UAB)</a:t>
                      </a:r>
                    </a:p>
                    <a:p>
                      <a:pPr marL="342900" marR="0" lvl="0" indent="-342900" algn="just" defTabSz="4572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Afet Yönetim Merkezi (Koordinatör) </a:t>
                      </a:r>
                      <a:endParaRPr lang="tr-TR" sz="15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 defTabSz="457200" rtl="0" eaLnBrk="1" fontAlgn="ctr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kumimoji="0" lang="tr-TR" sz="15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Bölge Müdürlükleri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endParaRPr kumimoji="0" lang="tr-TR" sz="15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371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ndara" panose="020E0502030303020204" pitchFamily="34" charset="0"/>
                        </a:rPr>
                        <a:t>ÇÖZÜM ORTAKLARI</a:t>
                      </a:r>
                      <a:endParaRPr lang="tr-TR" sz="16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Ulaştırma Hizmetleri Düzenleme Genel Müdürlüğü</a:t>
                      </a:r>
                    </a:p>
                    <a:p>
                      <a:pPr marL="342900" lvl="0" indent="-342900" algn="just" defTabSz="914400" rtl="0" eaLnBrk="1" fontAlgn="ctr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Denizcilik Genel Müdürlüğü</a:t>
                      </a:r>
                    </a:p>
                    <a:p>
                      <a:pPr marL="342900" lvl="0" indent="-342900" algn="just" defTabSz="914400" rtl="0" eaLnBrk="1" fontAlgn="ctr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Sivil Havacılık Genel Müdürlüğü</a:t>
                      </a:r>
                    </a:p>
                    <a:p>
                      <a:pPr marL="342900" lvl="0" indent="-342900" algn="just" defTabSz="914400" rtl="0" eaLnBrk="1" fontAlgn="ctr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kern="1200" dirty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TCDD Taşımacılık A.Ş. Genel Müdürlüğü</a:t>
                      </a: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Liman Başkanlıkları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SHGM Temsilcilikleri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TCDD Taşımacılık A.Ş. Bölge Müdürlükleri</a:t>
                      </a: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16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font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ndara" panose="020E0502030303020204" pitchFamily="34" charset="0"/>
                        </a:rPr>
                        <a:t>DESTEK ÇÖZÜM ORTAKLARI</a:t>
                      </a:r>
                      <a:endParaRPr lang="tr-TR" sz="16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b="1" dirty="0">
                          <a:solidFill>
                            <a:srgbClr val="FF0000"/>
                          </a:solidFill>
                          <a:effectLst/>
                          <a:latin typeface="Candara" panose="020E0502030303020204" pitchFamily="34" charset="0"/>
                        </a:rPr>
                        <a:t>Milli Savunma Bakanlığı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İçişleri Bakanlığı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Çevre ve Şehircilik ve İklim Değişikliği Bakanlığı (Mahalli İdareler Genel Müdürlüğü)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b="1" dirty="0">
                          <a:solidFill>
                            <a:srgbClr val="FF0000"/>
                          </a:solidFill>
                          <a:effectLst/>
                          <a:latin typeface="Candara" panose="020E0502030303020204" pitchFamily="34" charset="0"/>
                        </a:rPr>
                        <a:t>Tarım</a:t>
                      </a:r>
                      <a:r>
                        <a:rPr lang="tr-TR" sz="1500" b="1" baseline="0" dirty="0">
                          <a:solidFill>
                            <a:srgbClr val="FF0000"/>
                          </a:solidFill>
                          <a:effectLst/>
                          <a:latin typeface="Candara" panose="020E0502030303020204" pitchFamily="34" charset="0"/>
                        </a:rPr>
                        <a:t> ve Orman</a:t>
                      </a:r>
                      <a:r>
                        <a:rPr lang="tr-TR" sz="1500" b="1" dirty="0">
                          <a:solidFill>
                            <a:srgbClr val="FF0000"/>
                          </a:solidFill>
                          <a:effectLst/>
                          <a:latin typeface="Candara" panose="020E0502030303020204" pitchFamily="34" charset="0"/>
                        </a:rPr>
                        <a:t> Bakanlığı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b="1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Karayolları</a:t>
                      </a:r>
                      <a:r>
                        <a:rPr lang="tr-TR" sz="1500" b="1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genel Müdürlüğü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b="1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DHMİ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b="1" baseline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Kıyı Emniyeti Genel Müdürlüğü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b="1" baseline="0" dirty="0">
                          <a:solidFill>
                            <a:srgbClr val="FF0000"/>
                          </a:solidFill>
                          <a:effectLst/>
                          <a:latin typeface="Candara" panose="020E0502030303020204" pitchFamily="34" charset="0"/>
                        </a:rPr>
                        <a:t>T</a:t>
                      </a:r>
                      <a:r>
                        <a:rPr lang="tr-TR" sz="1500" b="1" dirty="0">
                          <a:solidFill>
                            <a:srgbClr val="FF0000"/>
                          </a:solidFill>
                          <a:effectLst/>
                          <a:latin typeface="Candara" panose="020E0502030303020204" pitchFamily="34" charset="0"/>
                        </a:rPr>
                        <a:t>ürk Kızılayı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Türk Hava Yolları/Özel Hava Yolları</a:t>
                      </a:r>
                    </a:p>
                    <a:p>
                      <a:pPr marL="342900" lvl="0" indent="-342900" algn="just" fontAlgn="ctr">
                        <a:lnSpc>
                          <a:spcPct val="12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Diğer STK ve Özel Sektör</a:t>
                      </a:r>
                      <a:endParaRPr lang="tr-TR" sz="15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Garnizon Komutanlığı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İl Jandarma Komutanlığı 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Sahil Güvenlik Grup/Bölge Komutanlığı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İl Emniyet Müdürlüğü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İl Tarım ve Orman Müdürlüğü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Belediye Başkanlıkları 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Türk Kızılayı</a:t>
                      </a:r>
                    </a:p>
                    <a:p>
                      <a:pPr marL="342900" lvl="0" indent="-342900" algn="just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B0F0"/>
                        </a:buClr>
                        <a:buFont typeface="Symbol"/>
                        <a:buChar char=""/>
                      </a:pPr>
                      <a:r>
                        <a:rPr lang="tr-TR" sz="1500" dirty="0">
                          <a:effectLst/>
                          <a:latin typeface="Candara" panose="020E0502030303020204" pitchFamily="34" charset="0"/>
                        </a:rPr>
                        <a:t>Diğer STK ve Özel Sektör</a:t>
                      </a:r>
                      <a:endParaRPr lang="tr-TR" sz="1500" i="1" dirty="0">
                        <a:effectLst/>
                        <a:latin typeface="Candara" panose="020E0502030303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54332" marR="543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017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Afet Nakliye Grubu Teşkili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949569" y="1885950"/>
            <a:ext cx="10814539" cy="4391758"/>
            <a:chOff x="3492015" y="1885950"/>
            <a:chExt cx="5047616" cy="3595633"/>
          </a:xfrm>
        </p:grpSpPr>
        <p:grpSp>
          <p:nvGrpSpPr>
            <p:cNvPr id="7" name="Grup 6">
              <a:extLst>
                <a:ext uri="{FF2B5EF4-FFF2-40B4-BE49-F238E27FC236}">
                  <a16:creationId xmlns:a16="http://schemas.microsoft.com/office/drawing/2014/main" id="{D7E7FAEC-FE7E-4050-9836-C2483B86F4E1}"/>
                </a:ext>
              </a:extLst>
            </p:cNvPr>
            <p:cNvGrpSpPr>
              <a:grpSpLocks/>
            </p:cNvGrpSpPr>
            <p:nvPr/>
          </p:nvGrpSpPr>
          <p:grpSpPr>
            <a:xfrm>
              <a:off x="3501540" y="1885950"/>
              <a:ext cx="5038091" cy="3086175"/>
              <a:chOff x="-287485" y="285610"/>
              <a:chExt cx="4468171" cy="3086882"/>
            </a:xfrm>
          </p:grpSpPr>
          <p:grpSp>
            <p:nvGrpSpPr>
              <p:cNvPr id="8" name="Group 47">
                <a:extLst>
                  <a:ext uri="{FF2B5EF4-FFF2-40B4-BE49-F238E27FC236}">
                    <a16:creationId xmlns:a16="http://schemas.microsoft.com/office/drawing/2014/main" id="{AE458E27-BCFE-446E-AAAE-48857B233B06}"/>
                  </a:ext>
                </a:extLst>
              </p:cNvPr>
              <p:cNvGrpSpPr/>
              <p:nvPr/>
            </p:nvGrpSpPr>
            <p:grpSpPr>
              <a:xfrm>
                <a:off x="807498" y="736503"/>
                <a:ext cx="2554021" cy="654061"/>
                <a:chOff x="857984" y="736503"/>
                <a:chExt cx="1827865" cy="654061"/>
              </a:xfrm>
            </p:grpSpPr>
            <p:sp>
              <p:nvSpPr>
                <p:cNvPr id="21" name="Rectangle 14">
                  <a:extLst>
                    <a:ext uri="{FF2B5EF4-FFF2-40B4-BE49-F238E27FC236}">
                      <a16:creationId xmlns:a16="http://schemas.microsoft.com/office/drawing/2014/main" id="{9AD51937-9BC3-46C0-A098-4C51C02C34DB}"/>
                    </a:ext>
                  </a:extLst>
                </p:cNvPr>
                <p:cNvSpPr/>
                <p:nvPr/>
              </p:nvSpPr>
              <p:spPr>
                <a:xfrm>
                  <a:off x="857984" y="736503"/>
                  <a:ext cx="1827865" cy="270476"/>
                </a:xfrm>
                <a:prstGeom prst="roundRect">
                  <a:avLst/>
                </a:prstGeom>
                <a:solidFill>
                  <a:srgbClr val="00A1DE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spcBef>
                      <a:spcPts val="1400"/>
                    </a:spcBef>
                    <a:spcAft>
                      <a:spcPts val="0"/>
                    </a:spcAft>
                  </a:pPr>
                  <a:r>
                    <a:rPr lang="tr-TR" sz="2000" b="1" dirty="0">
                      <a:solidFill>
                        <a:srgbClr val="FFFFFF"/>
                      </a:solidFill>
                      <a:effectLst/>
                      <a:latin typeface="Candara" panose="020E0502030303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BAKANLIK AYM</a:t>
                  </a:r>
                  <a:endParaRPr lang="tr-TR" sz="2000" b="1" dirty="0"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" name="Rectangle 15">
                  <a:extLst>
                    <a:ext uri="{FF2B5EF4-FFF2-40B4-BE49-F238E27FC236}">
                      <a16:creationId xmlns:a16="http://schemas.microsoft.com/office/drawing/2014/main" id="{D154C9FE-0C70-44E7-A48F-25812B38AA85}"/>
                    </a:ext>
                  </a:extLst>
                </p:cNvPr>
                <p:cNvSpPr/>
                <p:nvPr/>
              </p:nvSpPr>
              <p:spPr>
                <a:xfrm>
                  <a:off x="858036" y="1061368"/>
                  <a:ext cx="1827813" cy="329196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3175" cap="flat" cmpd="sng" algn="ctr">
                  <a:solidFill>
                    <a:srgbClr val="00A1DE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spcBef>
                      <a:spcPts val="1400"/>
                    </a:spcBef>
                    <a:spcAft>
                      <a:spcPts val="0"/>
                    </a:spcAft>
                  </a:pPr>
                  <a:r>
                    <a:rPr lang="tr-TR" sz="2000" b="1" dirty="0">
                      <a:solidFill>
                        <a:srgbClr val="313131"/>
                      </a:solidFill>
                      <a:effectLst/>
                      <a:latin typeface="Candara" panose="020E0502030303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Ulaştırma ve Altyapı Bakanlığı</a:t>
                  </a:r>
                  <a:endParaRPr lang="tr-TR" sz="2000" b="1" dirty="0"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" name="Rectangle 45">
                <a:extLst>
                  <a:ext uri="{FF2B5EF4-FFF2-40B4-BE49-F238E27FC236}">
                    <a16:creationId xmlns:a16="http://schemas.microsoft.com/office/drawing/2014/main" id="{C0F93159-933A-448F-8EAD-98FAB8BAA626}"/>
                  </a:ext>
                </a:extLst>
              </p:cNvPr>
              <p:cNvSpPr/>
              <p:nvPr/>
            </p:nvSpPr>
            <p:spPr>
              <a:xfrm>
                <a:off x="773781" y="1449331"/>
                <a:ext cx="2731562" cy="346113"/>
              </a:xfrm>
              <a:prstGeom prst="roundRect">
                <a:avLst/>
              </a:prstGeom>
              <a:solidFill>
                <a:srgbClr val="4BACC6"/>
              </a:solidFill>
              <a:ln w="25400" cap="flat" cmpd="sng" algn="ctr">
                <a:solidFill>
                  <a:srgbClr val="4BACC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spcBef>
                    <a:spcPts val="1400"/>
                  </a:spcBef>
                  <a:spcAft>
                    <a:spcPts val="0"/>
                  </a:spcAft>
                </a:pPr>
                <a:r>
                  <a:rPr lang="tr-TR" sz="2000" b="1" dirty="0">
                    <a:solidFill>
                      <a:srgbClr val="FFFFFF"/>
                    </a:solidFill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Afet Nakliye Grubu</a:t>
                </a:r>
                <a:endParaRPr lang="tr-TR" sz="2000" b="1" dirty="0"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0" name="Elbow Connector 53">
                <a:extLst>
                  <a:ext uri="{FF2B5EF4-FFF2-40B4-BE49-F238E27FC236}">
                    <a16:creationId xmlns:a16="http://schemas.microsoft.com/office/drawing/2014/main" id="{6F646B67-A7F0-4CA1-9233-CD3CF0F70619}"/>
                  </a:ext>
                </a:extLst>
              </p:cNvPr>
              <p:cNvCxnSpPr/>
              <p:nvPr/>
            </p:nvCxnSpPr>
            <p:spPr>
              <a:xfrm rot="5400000">
                <a:off x="1344954" y="1310526"/>
                <a:ext cx="262298" cy="1213918"/>
              </a:xfrm>
              <a:prstGeom prst="bentConnector3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1" name="Elbow Connector 54">
                <a:extLst>
                  <a:ext uri="{FF2B5EF4-FFF2-40B4-BE49-F238E27FC236}">
                    <a16:creationId xmlns:a16="http://schemas.microsoft.com/office/drawing/2014/main" id="{A67D9537-7E12-442E-8ADD-54A8F208CDE2}"/>
                  </a:ext>
                </a:extLst>
              </p:cNvPr>
              <p:cNvCxnSpPr/>
              <p:nvPr/>
            </p:nvCxnSpPr>
            <p:spPr>
              <a:xfrm rot="16200000" flipH="1">
                <a:off x="2598535" y="1295175"/>
                <a:ext cx="281348" cy="1244620"/>
              </a:xfrm>
              <a:prstGeom prst="bentConnector3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38B6B513-A40D-42FF-A19D-F28A9F007CBF}"/>
                  </a:ext>
                </a:extLst>
              </p:cNvPr>
              <p:cNvSpPr/>
              <p:nvPr/>
            </p:nvSpPr>
            <p:spPr>
              <a:xfrm>
                <a:off x="2550879" y="2067683"/>
                <a:ext cx="1629807" cy="493209"/>
              </a:xfrm>
              <a:prstGeom prst="roundRect">
                <a:avLst/>
              </a:prstGeom>
              <a:solidFill>
                <a:srgbClr val="4BACC6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spcBef>
                    <a:spcPts val="1400"/>
                  </a:spcBef>
                  <a:spcAft>
                    <a:spcPts val="0"/>
                  </a:spcAft>
                </a:pPr>
                <a:r>
                  <a:rPr lang="tr-TR" sz="2000" b="1">
                    <a:solidFill>
                      <a:srgbClr val="FFFFFF"/>
                    </a:solidFill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Saha Destek Ekipleri</a:t>
                </a:r>
                <a:endParaRPr lang="tr-TR" sz="2000" b="1"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Rectangle 14">
                <a:extLst>
                  <a:ext uri="{FF2B5EF4-FFF2-40B4-BE49-F238E27FC236}">
                    <a16:creationId xmlns:a16="http://schemas.microsoft.com/office/drawing/2014/main" id="{1A5E59C5-7BC5-4410-95CD-2FB81A4C18AB}"/>
                  </a:ext>
                </a:extLst>
              </p:cNvPr>
              <p:cNvSpPr/>
              <p:nvPr/>
            </p:nvSpPr>
            <p:spPr>
              <a:xfrm>
                <a:off x="101100" y="2077208"/>
                <a:ext cx="1545894" cy="494536"/>
              </a:xfrm>
              <a:prstGeom prst="roundRect">
                <a:avLst/>
              </a:prstGeom>
              <a:solidFill>
                <a:srgbClr val="4BACC6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spcBef>
                    <a:spcPts val="1400"/>
                  </a:spcBef>
                  <a:spcAft>
                    <a:spcPts val="0"/>
                  </a:spcAft>
                </a:pPr>
                <a:r>
                  <a:rPr lang="tr-TR" sz="2000" b="1">
                    <a:solidFill>
                      <a:srgbClr val="FFFFFF"/>
                    </a:solidFill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Koordinasyon Ekipleri</a:t>
                </a:r>
                <a:endParaRPr lang="tr-TR" sz="2000" b="1"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Rectangle 46">
                <a:extLst>
                  <a:ext uri="{FF2B5EF4-FFF2-40B4-BE49-F238E27FC236}">
                    <a16:creationId xmlns:a16="http://schemas.microsoft.com/office/drawing/2014/main" id="{B9D37E2A-E895-49D5-904A-F525371EA0A0}"/>
                  </a:ext>
                </a:extLst>
              </p:cNvPr>
              <p:cNvSpPr/>
              <p:nvPr/>
            </p:nvSpPr>
            <p:spPr>
              <a:xfrm>
                <a:off x="-287485" y="3086745"/>
                <a:ext cx="1144356" cy="28574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175" cap="flat" cmpd="sng" algn="ctr">
                <a:solidFill>
                  <a:schemeClr val="accent1">
                    <a:lumMod val="75000"/>
                  </a:schemeClr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>
                  <a:spcBef>
                    <a:spcPts val="1400"/>
                  </a:spcBef>
                  <a:spcAft>
                    <a:spcPts val="0"/>
                  </a:spcAft>
                </a:pPr>
                <a:r>
                  <a:rPr lang="tr-TR" sz="2000" b="1">
                    <a:solidFill>
                      <a:srgbClr val="313131"/>
                    </a:solidFill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Karayolu Ekibi</a:t>
                </a:r>
                <a:endParaRPr lang="tr-TR" sz="2000" b="1"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Rectangle 46">
                <a:extLst>
                  <a:ext uri="{FF2B5EF4-FFF2-40B4-BE49-F238E27FC236}">
                    <a16:creationId xmlns:a16="http://schemas.microsoft.com/office/drawing/2014/main" id="{69151157-55E4-4EF9-95E6-72084D167B04}"/>
                  </a:ext>
                </a:extLst>
              </p:cNvPr>
              <p:cNvSpPr/>
              <p:nvPr/>
            </p:nvSpPr>
            <p:spPr>
              <a:xfrm>
                <a:off x="189234" y="2647317"/>
                <a:ext cx="1300312" cy="324467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 w="3175" cap="flat" cmpd="sng" algn="ctr">
                <a:solidFill>
                  <a:srgbClr val="4BACC6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spcBef>
                    <a:spcPts val="1400"/>
                  </a:spcBef>
                  <a:spcAft>
                    <a:spcPts val="0"/>
                  </a:spcAft>
                </a:pPr>
                <a:r>
                  <a:rPr lang="tr-TR" sz="2000" b="1">
                    <a:solidFill>
                      <a:schemeClr val="bg1"/>
                    </a:solidFill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UNKE</a:t>
                </a:r>
                <a:endParaRPr lang="tr-TR" sz="2000" b="1">
                  <a:solidFill>
                    <a:schemeClr val="bg1"/>
                  </a:solidFill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Rectangle 45">
                <a:extLst>
                  <a:ext uri="{FF2B5EF4-FFF2-40B4-BE49-F238E27FC236}">
                    <a16:creationId xmlns:a16="http://schemas.microsoft.com/office/drawing/2014/main" id="{53A9C2B0-B7E9-4ECF-8FFB-7BAC6CC2307B}"/>
                  </a:ext>
                </a:extLst>
              </p:cNvPr>
              <p:cNvSpPr/>
              <p:nvPr/>
            </p:nvSpPr>
            <p:spPr>
              <a:xfrm>
                <a:off x="20991" y="285610"/>
                <a:ext cx="4050439" cy="476274"/>
              </a:xfrm>
              <a:prstGeom prst="roundRect">
                <a:avLst/>
              </a:prstGeom>
              <a:solidFill>
                <a:srgbClr val="00206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spcBef>
                    <a:spcPts val="1400"/>
                  </a:spcBef>
                  <a:spcAft>
                    <a:spcPts val="0"/>
                  </a:spcAft>
                </a:pPr>
                <a:r>
                  <a:rPr lang="tr-TR" sz="2000" b="1">
                    <a:solidFill>
                      <a:srgbClr val="FFFFFF"/>
                    </a:solidFill>
                    <a:effectLst/>
                    <a:latin typeface="Candara" panose="020E0502030303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ULUSAL DÜZEY NAKLİYE ÇALIŞMA GRUBU TEŞKİLİ</a:t>
                </a:r>
                <a:endParaRPr lang="tr-TR" sz="2000" b="1"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3" name="Yuvarlatılmış Dikdörtgen 22">
              <a:extLst>
                <a:ext uri="{FF2B5EF4-FFF2-40B4-BE49-F238E27FC236}">
                  <a16:creationId xmlns:a16="http://schemas.microsoft.com/office/drawing/2014/main" id="{3DD288C5-7385-44DA-A313-5D79AAD5916A}"/>
                </a:ext>
              </a:extLst>
            </p:cNvPr>
            <p:cNvSpPr>
              <a:spLocks/>
            </p:cNvSpPr>
            <p:nvPr/>
          </p:nvSpPr>
          <p:spPr>
            <a:xfrm>
              <a:off x="4953000" y="4686375"/>
              <a:ext cx="1143000" cy="28575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rtlCol="0" anchor="ctr" anchorCtr="0">
              <a:noAutofit/>
            </a:bodyPr>
            <a:lstStyle/>
            <a:p>
              <a:pPr>
                <a:spcBef>
                  <a:spcPts val="1400"/>
                </a:spcBef>
                <a:spcAft>
                  <a:spcPts val="0"/>
                </a:spcAft>
              </a:pPr>
              <a:r>
                <a:rPr lang="tr-TR" sz="2000" b="1" dirty="0">
                  <a:solidFill>
                    <a:srgbClr val="313131"/>
                  </a:solidFill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Havayolu Ekibi</a:t>
              </a:r>
              <a:endParaRPr lang="tr-TR" sz="2000" b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4" name="Yuvarlatılmış Dikdörtgen 53">
              <a:extLst>
                <a:ext uri="{FF2B5EF4-FFF2-40B4-BE49-F238E27FC236}">
                  <a16:creationId xmlns:a16="http://schemas.microsoft.com/office/drawing/2014/main" id="{D74F7C62-0699-424D-8577-3FAF7AD5DAFC}"/>
                </a:ext>
              </a:extLst>
            </p:cNvPr>
            <p:cNvSpPr>
              <a:spLocks/>
            </p:cNvSpPr>
            <p:nvPr/>
          </p:nvSpPr>
          <p:spPr>
            <a:xfrm>
              <a:off x="3492015" y="5148208"/>
              <a:ext cx="1299845" cy="33337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rtlCol="0" anchor="ctr" anchorCtr="0">
              <a:noAutofit/>
            </a:bodyPr>
            <a:lstStyle/>
            <a:p>
              <a:pPr>
                <a:spcBef>
                  <a:spcPts val="1400"/>
                </a:spcBef>
                <a:spcAft>
                  <a:spcPts val="0"/>
                </a:spcAft>
              </a:pPr>
              <a:r>
                <a:rPr lang="tr-TR" sz="2000" b="1" dirty="0">
                  <a:solidFill>
                    <a:srgbClr val="313131"/>
                  </a:solidFill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Denizyolu Ekibi</a:t>
              </a:r>
              <a:endParaRPr lang="tr-TR" sz="2000" b="1" dirty="0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5" name="Yuvarlatılmış Dikdörtgen 51">
              <a:extLst>
                <a:ext uri="{FF2B5EF4-FFF2-40B4-BE49-F238E27FC236}">
                  <a16:creationId xmlns:a16="http://schemas.microsoft.com/office/drawing/2014/main" id="{1C083E4F-72C8-4BF2-B039-EC2E3A8A7B5E}"/>
                </a:ext>
              </a:extLst>
            </p:cNvPr>
            <p:cNvSpPr>
              <a:spLocks/>
            </p:cNvSpPr>
            <p:nvPr/>
          </p:nvSpPr>
          <p:spPr>
            <a:xfrm>
              <a:off x="4900930" y="5130707"/>
              <a:ext cx="1247140" cy="3429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rtlCol="0" anchor="ctr" anchorCtr="0">
              <a:noAutofit/>
            </a:bodyPr>
            <a:lstStyle/>
            <a:p>
              <a:pPr>
                <a:spcBef>
                  <a:spcPts val="1400"/>
                </a:spcBef>
                <a:spcAft>
                  <a:spcPts val="0"/>
                </a:spcAft>
              </a:pPr>
              <a:r>
                <a:rPr lang="tr-TR" sz="2000" b="1">
                  <a:solidFill>
                    <a:srgbClr val="313131"/>
                  </a:solidFill>
                  <a:effectLst/>
                  <a:latin typeface="Candara" panose="020E0502030303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Demiryolu Ekibi</a:t>
              </a:r>
              <a:endParaRPr lang="tr-TR" sz="2000" b="1"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6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870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34837" y="2661660"/>
            <a:ext cx="81347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Deprem bölgesine müdahalede karşılaşılan engellerden birincisi; </a:t>
            </a:r>
          </a:p>
          <a:p>
            <a:pPr algn="just"/>
            <a:endParaRPr lang="tr-TR" sz="2400" b="1" dirty="0">
              <a:solidFill>
                <a:srgbClr val="00000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tr-TR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Olumsuz kış şartlarıdır. H</a:t>
            </a:r>
            <a:r>
              <a:rPr lang="tr-TR" sz="2400" b="1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em kara hem de hava ulaşımını engellemiştir.</a:t>
            </a:r>
          </a:p>
          <a:p>
            <a:pPr algn="just"/>
            <a:endParaRPr lang="tr-TR" sz="2400" b="1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tr-TR" sz="2400" b="1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Uçak ve helikopter seferleri aksamıştır.</a:t>
            </a:r>
            <a:endParaRPr lang="tr-TR" sz="2400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13314" name="Picture 2" descr="kar Haberleri - Maraş Günd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571" y="2022977"/>
            <a:ext cx="2941608" cy="22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607452" y="1997049"/>
            <a:ext cx="366100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</a:rPr>
              <a:t>Meteorolojik olaylar</a:t>
            </a:r>
          </a:p>
        </p:txBody>
      </p:sp>
    </p:spTree>
    <p:extLst>
      <p:ext uri="{BB962C8B-B14F-4D97-AF65-F5344CB8AC3E}">
        <p14:creationId xmlns:p14="http://schemas.microsoft.com/office/powerpoint/2010/main" val="1215963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25823" y="2316612"/>
            <a:ext cx="84213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İkincisi, depremin ulaşım altyapısında  meydana getirdiği hasarlar (</a:t>
            </a:r>
            <a:r>
              <a:rPr lang="tr-TR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kara ve demiryolu ile Hatay Havalimanı pistinde oluşan hasar</a:t>
            </a:r>
            <a:r>
              <a:rPr lang="tr-TR" sz="2400" b="1" dirty="0">
                <a:latin typeface="Candara" panose="020E0502030303020204" pitchFamily="34" charset="0"/>
              </a:rPr>
              <a:t>)</a:t>
            </a:r>
            <a:endParaRPr lang="tr-TR" sz="2400" b="1" dirty="0">
              <a:solidFill>
                <a:srgbClr val="00000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tr-TR" sz="2400" b="1" dirty="0">
                <a:solidFill>
                  <a:srgbClr val="00000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Karadan ulaşımda depremin etkisiyle birçok yolda ve köprülerde meydana gelen hasarlar ulaşımı olumsuz yönde etkilemiştir. </a:t>
            </a:r>
            <a:endParaRPr lang="tr-TR" sz="2400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6" name="Picture 32570"/>
          <p:cNvPicPr/>
          <p:nvPr/>
        </p:nvPicPr>
        <p:blipFill>
          <a:blip r:embed="rId3"/>
          <a:stretch>
            <a:fillRect/>
          </a:stretch>
        </p:blipFill>
        <p:spPr>
          <a:xfrm>
            <a:off x="3033362" y="4675519"/>
            <a:ext cx="2996502" cy="2029342"/>
          </a:xfrm>
          <a:prstGeom prst="rect">
            <a:avLst/>
          </a:prstGeom>
        </p:spPr>
      </p:pic>
      <p:pic>
        <p:nvPicPr>
          <p:cNvPr id="7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607452" y="1841779"/>
            <a:ext cx="401776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</a:rPr>
              <a:t>Ulaşım altyapı hasarları</a:t>
            </a:r>
          </a:p>
        </p:txBody>
      </p:sp>
      <p:pic>
        <p:nvPicPr>
          <p:cNvPr id="9" name="Picture 2" descr="Hatay Havalimanı yolunda derin çatlaklar oluştu... - HABERCHANNEL.COM -  Güncel Haberler - Son Dakika Haberle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064" y="2122094"/>
            <a:ext cx="3191761" cy="438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yarıkl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862" y="4675510"/>
            <a:ext cx="2623560" cy="20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4" name="Picture 2" descr="https://www.indyturk.com/sites/default/files/styles/1368x911/public/article/main_image/2023/02/06/1101871-958915314.jpeg?itok=aUAwFEC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89" y="4638104"/>
            <a:ext cx="2681655" cy="204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96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K.Maraş</a:t>
            </a:r>
            <a:r>
              <a:rPr lang="tr-TR" b="1" dirty="0"/>
              <a:t> Depremleri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78433" y="2149379"/>
            <a:ext cx="75613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Candara" panose="020E0502030303020204" pitchFamily="34" charset="0"/>
              </a:rPr>
              <a:t>Üçüncüsü, İskenderun Uluslararası Liman İşletmesinde d</a:t>
            </a:r>
            <a:r>
              <a:rPr lang="tr-TR" b="1" i="1" dirty="0">
                <a:latin typeface="Candara" panose="020E0502030303020204" pitchFamily="34" charset="0"/>
              </a:rPr>
              <a:t>epremin tetiklemesi sonucu oluşan </a:t>
            </a:r>
            <a:r>
              <a:rPr lang="tr-TR" b="1" dirty="0">
                <a:latin typeface="Candara" panose="020E0502030303020204" pitchFamily="34" charset="0"/>
              </a:rPr>
              <a:t>yangın, tahliye ve yükleme işlemlerini aksatmıştır. </a:t>
            </a:r>
          </a:p>
          <a:p>
            <a:pPr algn="just"/>
            <a:endParaRPr lang="tr-TR" b="1" dirty="0">
              <a:solidFill>
                <a:srgbClr val="00000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tr-TR" b="1" dirty="0">
                <a:solidFill>
                  <a:srgbClr val="00000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8 gün süren yangın, </a:t>
            </a:r>
            <a:r>
              <a:rPr lang="tr-TR" b="1" dirty="0">
                <a:latin typeface="Candara" panose="020E0502030303020204" pitchFamily="34" charset="0"/>
              </a:rPr>
              <a:t>karadan, havadan ve denizden müdahale ile söndürülmüş, d</a:t>
            </a:r>
            <a:r>
              <a:rPr lang="tr-TR" b="1" i="1" dirty="0">
                <a:latin typeface="Candara" panose="020E0502030303020204" pitchFamily="34" charset="0"/>
              </a:rPr>
              <a:t>olu sahasındaki yaklaşık 5.400 adet konteynerden yaklaşık 1.730 konteyner yanmış, 3.670 adet konteyner kurtarılmıştır.</a:t>
            </a:r>
          </a:p>
        </p:txBody>
      </p:sp>
      <p:pic>
        <p:nvPicPr>
          <p:cNvPr id="7" name="Picture 2" descr="Milli Mücadele'nin 100. yılına özel logo hazırlandı - S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91" y="698731"/>
            <a:ext cx="1638240" cy="72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4" descr="Deprem sonrası İskenderun Limanı'nda yangın! videosunu izle | Son Dakika  Haberle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19" y="4083728"/>
            <a:ext cx="6445189" cy="264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İskenderun Limanı'ndaki konteyner yangınını söndürme çalışmaları dronla  görüntülend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199" y="1872526"/>
            <a:ext cx="3865956" cy="231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0" name="Picture 10" descr="İskenderun Limanı'ndaki yanan konteynerler kaldırılıy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200" y="4331036"/>
            <a:ext cx="3857242" cy="230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581575" y="1738260"/>
            <a:ext cx="258936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</a:rPr>
              <a:t>İkincil afetler</a:t>
            </a:r>
          </a:p>
        </p:txBody>
      </p:sp>
    </p:spTree>
    <p:extLst>
      <p:ext uri="{BB962C8B-B14F-4D97-AF65-F5344CB8AC3E}">
        <p14:creationId xmlns:p14="http://schemas.microsoft.com/office/powerpoint/2010/main" val="4193835102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TM03457464[[fn=Bölünen]]</Template>
  <TotalTime>17447</TotalTime>
  <Words>1250</Words>
  <Application>Microsoft Office PowerPoint</Application>
  <PresentationFormat>Geniş ekran</PresentationFormat>
  <Paragraphs>298</Paragraphs>
  <Slides>21</Slides>
  <Notes>21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34" baseType="lpstr">
      <vt:lpstr>Arial</vt:lpstr>
      <vt:lpstr>Calibri</vt:lpstr>
      <vt:lpstr>Candara</vt:lpstr>
      <vt:lpstr>Courier New</vt:lpstr>
      <vt:lpstr>Gill Sans MT</vt:lpstr>
      <vt:lpstr>Palatino Linotype</vt:lpstr>
      <vt:lpstr>Symbol</vt:lpstr>
      <vt:lpstr>Tahoma</vt:lpstr>
      <vt:lpstr>Trebuchet MS</vt:lpstr>
      <vt:lpstr>Wingdings</vt:lpstr>
      <vt:lpstr>Wingdings 2</vt:lpstr>
      <vt:lpstr>Kar Payı</vt:lpstr>
      <vt:lpstr>Slide</vt:lpstr>
      <vt:lpstr>                                                       Ulaştırma ve Altyapı Bakanlığı </vt:lpstr>
      <vt:lpstr>Plan Çalışmaları</vt:lpstr>
      <vt:lpstr>Afet Nakliye Grubunun görevleri</vt:lpstr>
      <vt:lpstr>Afet Nakliye Grubunun görevleri</vt:lpstr>
      <vt:lpstr>Afet Nakliye Grubu Teşkili</vt:lpstr>
      <vt:lpstr>Afet Nakliye Grubu Teşkili</vt:lpstr>
      <vt:lpstr>K.Maraş Depremleri</vt:lpstr>
      <vt:lpstr>K.Maraş Depremleri</vt:lpstr>
      <vt:lpstr>K.Maraş Depremleri</vt:lpstr>
      <vt:lpstr>K.Maraş Depremleri</vt:lpstr>
      <vt:lpstr>K.Maraş depremleri…</vt:lpstr>
      <vt:lpstr>K.Maraş Depremi Müdahale ve Koordinasyon</vt:lpstr>
      <vt:lpstr>Afetzede tahliyesi</vt:lpstr>
      <vt:lpstr>Dahili satıh ulaştırması yapılan çalışmalar</vt:lpstr>
      <vt:lpstr>Hava ve denizyolu ile yapılan çalışmalar</vt:lpstr>
      <vt:lpstr>K.Maraş Depremi Yapılan Çalışmalar</vt:lpstr>
      <vt:lpstr>Nakliye Talepleri karşılama usulü</vt:lpstr>
      <vt:lpstr>Nakliye talep çizelgesi</vt:lpstr>
      <vt:lpstr>Nakliye Grubu yapılan çalışmalar…</vt:lpstr>
      <vt:lpstr>Yapılan Çalışmalar</vt:lpstr>
      <vt:lpstr>Yapılan çalışmalar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İlktan Göktuğ Ehil</dc:creator>
  <cp:lastModifiedBy>Şakir Ünver</cp:lastModifiedBy>
  <cp:revision>487</cp:revision>
  <cp:lastPrinted>2019-03-27T05:57:38Z</cp:lastPrinted>
  <dcterms:created xsi:type="dcterms:W3CDTF">2019-03-25T07:50:05Z</dcterms:created>
  <dcterms:modified xsi:type="dcterms:W3CDTF">2024-07-11T08:24:34Z</dcterms:modified>
</cp:coreProperties>
</file>