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9"/>
  </p:notesMasterIdLst>
  <p:handoutMasterIdLst>
    <p:handoutMasterId r:id="rId20"/>
  </p:handoutMasterIdLst>
  <p:sldIdLst>
    <p:sldId id="321" r:id="rId2"/>
    <p:sldId id="322" r:id="rId3"/>
    <p:sldId id="323" r:id="rId4"/>
    <p:sldId id="293" r:id="rId5"/>
    <p:sldId id="294" r:id="rId6"/>
    <p:sldId id="328" r:id="rId7"/>
    <p:sldId id="329" r:id="rId8"/>
    <p:sldId id="330" r:id="rId9"/>
    <p:sldId id="331" r:id="rId10"/>
    <p:sldId id="332" r:id="rId11"/>
    <p:sldId id="333" r:id="rId12"/>
    <p:sldId id="334" r:id="rId13"/>
    <p:sldId id="335" r:id="rId14"/>
    <p:sldId id="336" r:id="rId15"/>
    <p:sldId id="337" r:id="rId16"/>
    <p:sldId id="338" r:id="rId17"/>
    <p:sldId id="339" r:id="rId18"/>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0C15"/>
    <a:srgbClr val="0070C0"/>
    <a:srgbClr val="E0151E"/>
    <a:srgbClr val="DC0C15"/>
    <a:srgbClr val="68727A"/>
    <a:srgbClr val="8889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8807" autoAdjust="0"/>
  </p:normalViewPr>
  <p:slideViewPr>
    <p:cSldViewPr snapToGrid="0">
      <p:cViewPr varScale="1">
        <p:scale>
          <a:sx n="97" d="100"/>
          <a:sy n="97" d="100"/>
        </p:scale>
        <p:origin x="744" y="96"/>
      </p:cViewPr>
      <p:guideLst/>
    </p:cSldViewPr>
  </p:slideViewPr>
  <p:notesTextViewPr>
    <p:cViewPr>
      <p:scale>
        <a:sx n="1" d="1"/>
        <a:sy n="1" d="1"/>
      </p:scale>
      <p:origin x="0" y="0"/>
    </p:cViewPr>
  </p:notesTextViewPr>
  <p:notesViewPr>
    <p:cSldViewPr snapToGrid="0">
      <p:cViewPr>
        <p:scale>
          <a:sx n="100" d="100"/>
          <a:sy n="100" d="100"/>
        </p:scale>
        <p:origin x="1566" y="-75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A47CA72-A346-42A7-8B8C-1E67B243DBE6}" type="datetimeFigureOut">
              <a:rPr lang="tr-TR" smtClean="0"/>
              <a:t>7.05.2026</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FAD2F3F-2DA3-4FEC-86ED-38DFF1A3F9C9}" type="slidenum">
              <a:rPr lang="tr-TR" smtClean="0"/>
              <a:t>‹#›</a:t>
            </a:fld>
            <a:endParaRPr lang="tr-TR"/>
          </a:p>
        </p:txBody>
      </p:sp>
    </p:spTree>
    <p:extLst>
      <p:ext uri="{BB962C8B-B14F-4D97-AF65-F5344CB8AC3E}">
        <p14:creationId xmlns:p14="http://schemas.microsoft.com/office/powerpoint/2010/main" val="3426502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54D071-E37C-4F30-BB29-585D9FFD3CDA}" type="datetimeFigureOut">
              <a:rPr lang="tr-TR" smtClean="0"/>
              <a:t>7.05.2026</a:t>
            </a:fld>
            <a:endParaRPr lang="tr-TR"/>
          </a:p>
        </p:txBody>
      </p:sp>
      <p:sp>
        <p:nvSpPr>
          <p:cNvPr id="4" name="Slayt Görüntüsü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2382DB7-C140-4AD9-97DB-AC7668F13E1A}" type="slidenum">
              <a:rPr lang="tr-TR" smtClean="0"/>
              <a:t>‹#›</a:t>
            </a:fld>
            <a:endParaRPr lang="tr-TR"/>
          </a:p>
        </p:txBody>
      </p:sp>
    </p:spTree>
    <p:extLst>
      <p:ext uri="{BB962C8B-B14F-4D97-AF65-F5344CB8AC3E}">
        <p14:creationId xmlns:p14="http://schemas.microsoft.com/office/powerpoint/2010/main" val="2147563239"/>
      </p:ext>
    </p:extLst>
  </p:cSld>
  <p:clrMap bg1="lt1" tx1="dk1" bg2="lt2" tx2="dk2" accent1="accent1" accent2="accent2" accent3="accent3" accent4="accent4" accent5="accent5" accent6="accent6" hlink="hlink" folHlink="folHlink"/>
  <p:notesStyle>
    <a:lvl1pPr marL="0" algn="just" defTabSz="914400" rtl="0" eaLnBrk="1" latinLnBrk="0" hangingPunct="1">
      <a:defRPr sz="1200" kern="1200">
        <a:solidFill>
          <a:schemeClr val="tx1"/>
        </a:solidFill>
        <a:latin typeface="Palatino Linotype" panose="02040502050505030304" pitchFamily="18" charset="0"/>
        <a:ea typeface="+mn-ea"/>
        <a:cs typeface="+mn-cs"/>
      </a:defRPr>
    </a:lvl1pPr>
    <a:lvl2pPr marL="457200" algn="just" defTabSz="914400" rtl="0" eaLnBrk="1" latinLnBrk="0" hangingPunct="1">
      <a:defRPr sz="1200" kern="1200">
        <a:solidFill>
          <a:schemeClr val="tx1"/>
        </a:solidFill>
        <a:latin typeface="Palatino Linotype" panose="02040502050505030304" pitchFamily="18" charset="0"/>
        <a:ea typeface="+mn-ea"/>
        <a:cs typeface="+mn-cs"/>
      </a:defRPr>
    </a:lvl2pPr>
    <a:lvl3pPr marL="914400" algn="just" defTabSz="914400" rtl="0" eaLnBrk="1" latinLnBrk="0" hangingPunct="1">
      <a:defRPr sz="1200" kern="1200">
        <a:solidFill>
          <a:schemeClr val="tx1"/>
        </a:solidFill>
        <a:latin typeface="Palatino Linotype" panose="02040502050505030304" pitchFamily="18" charset="0"/>
        <a:ea typeface="+mn-ea"/>
        <a:cs typeface="+mn-cs"/>
      </a:defRPr>
    </a:lvl3pPr>
    <a:lvl4pPr marL="1371600" algn="just" defTabSz="914400" rtl="0" eaLnBrk="1" latinLnBrk="0" hangingPunct="1">
      <a:defRPr sz="1200" kern="1200">
        <a:solidFill>
          <a:schemeClr val="tx1"/>
        </a:solidFill>
        <a:latin typeface="Palatino Linotype" panose="02040502050505030304" pitchFamily="18" charset="0"/>
        <a:ea typeface="+mn-ea"/>
        <a:cs typeface="+mn-cs"/>
      </a:defRPr>
    </a:lvl4pPr>
    <a:lvl5pPr marL="1828800" algn="just" defTabSz="914400" rtl="0" eaLnBrk="1" latinLnBrk="0" hangingPunct="1">
      <a:defRPr sz="1200" kern="1200">
        <a:solidFill>
          <a:schemeClr val="tx1"/>
        </a:solidFill>
        <a:latin typeface="Palatino Linotype" panose="0204050205050503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2382DB7-C140-4AD9-97DB-AC7668F13E1A}" type="slidenum">
              <a:rPr lang="tr-TR" smtClean="0"/>
              <a:t>1</a:t>
            </a:fld>
            <a:endParaRPr lang="tr-TR" dirty="0"/>
          </a:p>
        </p:txBody>
      </p:sp>
    </p:spTree>
    <p:extLst>
      <p:ext uri="{BB962C8B-B14F-4D97-AF65-F5344CB8AC3E}">
        <p14:creationId xmlns:p14="http://schemas.microsoft.com/office/powerpoint/2010/main" val="1785373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2382DB7-C140-4AD9-97DB-AC7668F13E1A}" type="slidenum">
              <a:rPr lang="tr-TR" smtClean="0"/>
              <a:t>2</a:t>
            </a:fld>
            <a:endParaRPr lang="tr-TR" dirty="0"/>
          </a:p>
        </p:txBody>
      </p:sp>
    </p:spTree>
    <p:extLst>
      <p:ext uri="{BB962C8B-B14F-4D97-AF65-F5344CB8AC3E}">
        <p14:creationId xmlns:p14="http://schemas.microsoft.com/office/powerpoint/2010/main" val="2375779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pPr algn="l"/>
            <a:r>
              <a:rPr lang="tr-TR" b="0" i="0" dirty="0">
                <a:solidFill>
                  <a:srgbClr val="003781"/>
                </a:solidFill>
                <a:effectLst/>
                <a:latin typeface="Allianz Neo"/>
              </a:rPr>
              <a:t>Her zamankinden daha yüksek bir yanıt oranıyla,  </a:t>
            </a:r>
            <a:r>
              <a:rPr lang="tr-TR" b="1" i="0" dirty="0">
                <a:solidFill>
                  <a:srgbClr val="003781"/>
                </a:solidFill>
                <a:effectLst/>
                <a:latin typeface="Allianz Neo"/>
              </a:rPr>
              <a:t>siber olaylar</a:t>
            </a:r>
            <a:r>
              <a:rPr lang="tr-TR" b="0" i="0" dirty="0">
                <a:solidFill>
                  <a:srgbClr val="003781"/>
                </a:solidFill>
                <a:effectLst/>
                <a:latin typeface="Allianz Neo"/>
              </a:rPr>
              <a:t> (%38 yanıt, rekor bir %7 puan önde) en önemli risk olarak konumunu pekiştiriyor; özellikle, </a:t>
            </a:r>
            <a:r>
              <a:rPr lang="tr-TR" b="1" i="0" dirty="0">
                <a:solidFill>
                  <a:srgbClr val="003781"/>
                </a:solidFill>
                <a:effectLst/>
                <a:latin typeface="Allianz Neo"/>
              </a:rPr>
              <a:t>yeni teknolojilerin ve yapay zekâ (YZ) alanındaki gelişmelerin</a:t>
            </a:r>
            <a:r>
              <a:rPr lang="tr-TR" b="0" i="0" dirty="0">
                <a:solidFill>
                  <a:srgbClr val="003781"/>
                </a:solidFill>
                <a:effectLst/>
                <a:latin typeface="Allianz Neo"/>
              </a:rPr>
              <a:t> risk etkisi , küresel riskler arasında ilk 10'da 10. sırada yer alarak yeni bir giriş yapıyor. </a:t>
            </a:r>
          </a:p>
          <a:p>
            <a:pPr algn="l"/>
            <a:endParaRPr lang="tr-TR" b="0" i="0" dirty="0">
              <a:solidFill>
                <a:srgbClr val="003781"/>
              </a:solidFill>
              <a:effectLst/>
              <a:latin typeface="Allianz Neo"/>
            </a:endParaRPr>
          </a:p>
          <a:p>
            <a:pPr algn="l"/>
            <a:r>
              <a:rPr lang="tr-TR" b="0" i="0" dirty="0">
                <a:solidFill>
                  <a:srgbClr val="003781"/>
                </a:solidFill>
                <a:effectLst/>
                <a:latin typeface="Allianz Neo"/>
              </a:rPr>
              <a:t>Siber tehditlerle yakından bağlantılı olan </a:t>
            </a:r>
            <a:r>
              <a:rPr lang="tr-TR" b="1" i="0" dirty="0">
                <a:solidFill>
                  <a:srgbClr val="003781"/>
                </a:solidFill>
                <a:effectLst/>
                <a:latin typeface="Allianz Neo"/>
              </a:rPr>
              <a:t>iş kesintisi</a:t>
            </a:r>
            <a:r>
              <a:rPr lang="tr-TR" b="0" i="0" dirty="0">
                <a:solidFill>
                  <a:srgbClr val="003781"/>
                </a:solidFill>
                <a:effectLst/>
                <a:latin typeface="Allianz Neo"/>
              </a:rPr>
              <a:t> , 2. sırada (%31) yer alırken, bir diğer ilgili risk olan </a:t>
            </a:r>
            <a:r>
              <a:rPr lang="tr-TR" b="1" i="0" dirty="0">
                <a:solidFill>
                  <a:srgbClr val="003781"/>
                </a:solidFill>
                <a:effectLst/>
                <a:latin typeface="Allianz Neo"/>
              </a:rPr>
              <a:t>doğal afetler</a:t>
            </a:r>
            <a:r>
              <a:rPr lang="tr-TR" b="0" i="0" dirty="0">
                <a:solidFill>
                  <a:srgbClr val="003781"/>
                </a:solidFill>
                <a:effectLst/>
                <a:latin typeface="Allianz Neo"/>
              </a:rPr>
              <a:t> ise  3. sırada (%29) yer alıyor.</a:t>
            </a:r>
          </a:p>
          <a:p>
            <a:pPr algn="l"/>
            <a:endParaRPr lang="tr-TR" b="0" i="0" dirty="0">
              <a:solidFill>
                <a:srgbClr val="003781"/>
              </a:solidFill>
              <a:effectLst/>
              <a:latin typeface="Allianz Ne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tr-TR" b="1" i="0" dirty="0">
                <a:solidFill>
                  <a:srgbClr val="003781"/>
                </a:solidFill>
                <a:effectLst/>
                <a:latin typeface="Allianz Neo"/>
              </a:rPr>
              <a:t>4. Sırada </a:t>
            </a:r>
            <a:r>
              <a:rPr lang="tr-TR" sz="1800" b="1"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Mevzuat ve düzenlemelerdeki değişiklikler (örneğin, yeni direktifler, korumacılık, çevresel, sosyal ve yönetişim ve sürdürülebilirlik gereklilikleri) </a:t>
            </a:r>
            <a:r>
              <a:rPr lang="tr-TR" sz="1800" b="0" i="0" dirty="0">
                <a:solidFill>
                  <a:srgbClr val="003781"/>
                </a:solidFill>
                <a:effectLst/>
                <a:latin typeface="Allianz Neo"/>
              </a:rPr>
              <a:t>Sürdürülebilirlik ve yeni ortaya çıkan teknolojilere yönelik düzenleyici gelişmeleri yansıtan </a:t>
            </a:r>
            <a:r>
              <a:rPr lang="tr-TR" sz="1800" b="1" i="0" dirty="0">
                <a:solidFill>
                  <a:srgbClr val="003781"/>
                </a:solidFill>
                <a:effectLst/>
                <a:latin typeface="Allianz Neo"/>
              </a:rPr>
              <a:t>mevzuat ve düzenlemelerdeki değişiklikler</a:t>
            </a:r>
            <a:r>
              <a:rPr lang="tr-TR" sz="1800" b="0" i="0" dirty="0">
                <a:solidFill>
                  <a:srgbClr val="003781"/>
                </a:solidFill>
                <a:effectLst/>
                <a:latin typeface="Allianz Neo"/>
              </a:rPr>
              <a:t> (%25) de bu yıl daha büyük bir ilgi görerek küresel çapta 4. sıradaki yerini korudu.</a:t>
            </a:r>
            <a:endParaRPr lang="tr-TR" sz="1800" b="1" spc="3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tr-TR" b="1" i="0" dirty="0">
                <a:solidFill>
                  <a:srgbClr val="003781"/>
                </a:solidFill>
                <a:effectLst/>
                <a:latin typeface="Allianz Neo"/>
              </a:rPr>
              <a:t>5. Sırada İklim değişikliği,</a:t>
            </a:r>
            <a:r>
              <a:rPr lang="tr-TR" b="0" i="0" dirty="0">
                <a:solidFill>
                  <a:srgbClr val="003781"/>
                </a:solidFill>
                <a:effectLst/>
                <a:latin typeface="Allianz Neo"/>
              </a:rPr>
              <a:t> 2025'te öne çıkan bir diğer sonuç. Küresel olarak en büyük 10 risk arasında en büyük yükselişi gösteren iklim değişikliği, iki sıra yükselerek 5. sıraya (%19) yerleşti ve anketin yapıldığı 14 yıldaki en yüksek konumuna ulaştı. İşletmeler birçok zorlukla karşı karşıya. İklim ve doğayla ilgili riskler artmaya devam ettikçe, ister iklim değişikliği geçiş riskinin yönetimi, ister fiziksel iklim risklerinin açıklanmasıyla ilgili yasal düzenlemelere uyumun getirdiği artan maliyetler, isterse daha aşırı hava olayları ve ekosistem bozulmasının neden olduğu </a:t>
            </a:r>
            <a:r>
              <a:rPr lang="tr-TR" b="0" i="0" dirty="0" err="1">
                <a:solidFill>
                  <a:srgbClr val="003781"/>
                </a:solidFill>
                <a:effectLst/>
                <a:latin typeface="Allianz Neo"/>
              </a:rPr>
              <a:t>operasyonel</a:t>
            </a:r>
            <a:r>
              <a:rPr lang="tr-TR" b="0" i="0" dirty="0">
                <a:solidFill>
                  <a:srgbClr val="003781"/>
                </a:solidFill>
                <a:effectLst/>
                <a:latin typeface="Allianz Neo"/>
              </a:rPr>
              <a:t> aksaklıklar olsun, finansal etkileri giderek daha belirgin hale gelecek.</a:t>
            </a:r>
          </a:p>
          <a:p>
            <a:pPr algn="l"/>
            <a:endParaRPr lang="tr-TR" b="0" i="0" dirty="0">
              <a:solidFill>
                <a:srgbClr val="003781"/>
              </a:solidFill>
              <a:effectLst/>
              <a:latin typeface="Allianz Neo"/>
            </a:endParaRPr>
          </a:p>
          <a:p>
            <a:pPr algn="l"/>
            <a:r>
              <a:rPr lang="tr-TR" b="0" i="0" dirty="0">
                <a:solidFill>
                  <a:srgbClr val="003781"/>
                </a:solidFill>
                <a:effectLst/>
                <a:latin typeface="Allianz Neo"/>
              </a:rPr>
              <a:t>6. Sırada Yangın ve Patlama</a:t>
            </a:r>
          </a:p>
          <a:p>
            <a:pPr algn="l"/>
            <a:r>
              <a:rPr lang="tr-TR" b="0" i="0" dirty="0">
                <a:solidFill>
                  <a:srgbClr val="003781"/>
                </a:solidFill>
                <a:effectLst/>
                <a:latin typeface="Allianz Neo"/>
              </a:rPr>
              <a:t>7. Sırada Makroekonomik gelişmeler</a:t>
            </a:r>
          </a:p>
          <a:p>
            <a:pPr algn="l"/>
            <a:r>
              <a:rPr lang="tr-TR" b="0" i="0" dirty="0">
                <a:solidFill>
                  <a:srgbClr val="003781"/>
                </a:solidFill>
                <a:effectLst/>
                <a:latin typeface="Allianz Neo"/>
              </a:rPr>
              <a:t>8. Sırada Pazar geliştirme</a:t>
            </a:r>
          </a:p>
          <a:p>
            <a:pPr algn="l"/>
            <a:r>
              <a:rPr lang="tr-TR" b="0" i="0" dirty="0">
                <a:solidFill>
                  <a:srgbClr val="003781"/>
                </a:solidFill>
                <a:effectLst/>
                <a:latin typeface="Allianz Neo"/>
              </a:rPr>
              <a:t>9. Sırada Siyasi riskler ve şiddet</a:t>
            </a:r>
          </a:p>
          <a:p>
            <a:pPr algn="l"/>
            <a:r>
              <a:rPr lang="tr-TR" b="0" i="0" dirty="0">
                <a:solidFill>
                  <a:srgbClr val="003781"/>
                </a:solidFill>
                <a:effectLst/>
                <a:latin typeface="Allianz Neo"/>
              </a:rPr>
              <a:t>10. Sırada ise Yeni teknolojiler gelmektedir.</a:t>
            </a:r>
          </a:p>
          <a:p>
            <a:pPr algn="l"/>
            <a:endParaRPr lang="tr-TR" b="0" i="0" dirty="0">
              <a:solidFill>
                <a:srgbClr val="003781"/>
              </a:solidFill>
              <a:effectLst/>
              <a:latin typeface="Allianz Neo"/>
            </a:endParaRPr>
          </a:p>
          <a:p>
            <a:pPr algn="l"/>
            <a:r>
              <a:rPr lang="tr-TR" b="0" i="0" dirty="0">
                <a:solidFill>
                  <a:srgbClr val="003781"/>
                </a:solidFill>
                <a:effectLst/>
                <a:latin typeface="Allianz Neo"/>
              </a:rPr>
              <a:t>.</a:t>
            </a:r>
          </a:p>
          <a:p>
            <a:endParaRPr lang="tr-TR" dirty="0"/>
          </a:p>
        </p:txBody>
      </p:sp>
      <p:sp>
        <p:nvSpPr>
          <p:cNvPr id="4" name="Slayt Numarası Yer Tutucusu 3"/>
          <p:cNvSpPr>
            <a:spLocks noGrp="1"/>
          </p:cNvSpPr>
          <p:nvPr>
            <p:ph type="sldNum" sz="quarter" idx="5"/>
          </p:nvPr>
        </p:nvSpPr>
        <p:spPr/>
        <p:txBody>
          <a:bodyPr/>
          <a:lstStyle/>
          <a:p>
            <a:fld id="{82382DB7-C140-4AD9-97DB-AC7668F13E1A}" type="slidenum">
              <a:rPr lang="tr-TR" smtClean="0"/>
              <a:t>3</a:t>
            </a:fld>
            <a:endParaRPr lang="tr-TR"/>
          </a:p>
        </p:txBody>
      </p:sp>
    </p:spTree>
    <p:extLst>
      <p:ext uri="{BB962C8B-B14F-4D97-AF65-F5344CB8AC3E}">
        <p14:creationId xmlns:p14="http://schemas.microsoft.com/office/powerpoint/2010/main" val="1555969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Türkiye’de öne çıkan ilk 10 riskler arasında;</a:t>
            </a:r>
          </a:p>
          <a:p>
            <a:endParaRPr lang="tr-TR" dirty="0"/>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Times New Roman" panose="02020603050405020304" pitchFamily="18" charset="0"/>
                <a:cs typeface="Courier New" panose="02070309020205020404" pitchFamily="49" charset="0"/>
              </a:rPr>
              <a:t>Doğal afetler (%54)</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Makroekonomik gelişme (%50)</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Yangın ve patlamalar %31</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Siyasi risk ve şiddet %23</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İş kesintisi %19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Mevzuat ve düzenlemelerdeki değişiklikler %19</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Siber olaylar %15</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İklim değişikliği %12</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Kritik altyapı kesintileri %8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ts val="2700"/>
              </a:lnSpc>
              <a:spcAft>
                <a:spcPts val="800"/>
              </a:spcAft>
              <a:buFont typeface="+mj-lt"/>
              <a:buAutoNum type="arabicPeriod"/>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tr-TR" sz="1800" dirty="0">
                <a:solidFill>
                  <a:srgbClr val="1F1F1F"/>
                </a:solidFill>
                <a:effectLst/>
                <a:latin typeface="inherit"/>
                <a:ea typeface="Calibri" panose="020F0502020204030204" pitchFamily="34" charset="0"/>
                <a:cs typeface="Times New Roman" panose="02020603050405020304" pitchFamily="18" charset="0"/>
              </a:rPr>
              <a:t>Enerji krizi %8</a:t>
            </a:r>
            <a:endParaRPr lang="tr-T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tr-TR" dirty="0"/>
          </a:p>
          <a:p>
            <a:endParaRPr lang="tr-TR" dirty="0"/>
          </a:p>
        </p:txBody>
      </p:sp>
      <p:sp>
        <p:nvSpPr>
          <p:cNvPr id="4" name="Slayt Numarası Yer Tutucusu 3"/>
          <p:cNvSpPr>
            <a:spLocks noGrp="1"/>
          </p:cNvSpPr>
          <p:nvPr>
            <p:ph type="sldNum" sz="quarter" idx="5"/>
          </p:nvPr>
        </p:nvSpPr>
        <p:spPr/>
        <p:txBody>
          <a:bodyPr/>
          <a:lstStyle/>
          <a:p>
            <a:fld id="{82382DB7-C140-4AD9-97DB-AC7668F13E1A}" type="slidenum">
              <a:rPr lang="tr-TR" smtClean="0"/>
              <a:t>4</a:t>
            </a:fld>
            <a:endParaRPr lang="tr-TR"/>
          </a:p>
        </p:txBody>
      </p:sp>
    </p:spTree>
    <p:extLst>
      <p:ext uri="{BB962C8B-B14F-4D97-AF65-F5344CB8AC3E}">
        <p14:creationId xmlns:p14="http://schemas.microsoft.com/office/powerpoint/2010/main" val="3185225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1909010" y="430669"/>
            <a:ext cx="9840613" cy="1294604"/>
          </a:xfrm>
          <a:prstGeom prst="rect">
            <a:avLst/>
          </a:prstGeom>
          <a:solidFill>
            <a:srgbClr val="E0151E"/>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909010" y="474543"/>
            <a:ext cx="9701798" cy="1206855"/>
          </a:xfrm>
        </p:spPr>
        <p:txBody>
          <a:bodyPr anchor="ctr"/>
          <a:lstStyle/>
          <a:p>
            <a:r>
              <a:rPr lang="tr-TR" dirty="0"/>
              <a:t>Asıl başlık stili için tıklatın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8" name="Date Placeholder 1"/>
          <p:cNvSpPr>
            <a:spLocks noGrp="1"/>
          </p:cNvSpPr>
          <p:nvPr>
            <p:ph type="dt" sz="half" idx="10"/>
          </p:nvPr>
        </p:nvSpPr>
        <p:spPr>
          <a:xfrm>
            <a:off x="9347201" y="6450770"/>
            <a:ext cx="2844799" cy="365125"/>
          </a:xfrm>
        </p:spPr>
        <p:txBody>
          <a:bodyPr/>
          <a:lstStyle/>
          <a:p>
            <a:fld id="{E86934C5-E6CD-43F2-BE8F-D5178CFA0F30}" type="datetime1">
              <a:rPr lang="en-US" smtClean="0"/>
              <a:t>5/7/2026</a:t>
            </a:fld>
            <a:endParaRPr lang="en-US" dirty="0"/>
          </a:p>
        </p:txBody>
      </p:sp>
      <p:sp>
        <p:nvSpPr>
          <p:cNvPr id="9" name="Footer Placeholder 2"/>
          <p:cNvSpPr>
            <a:spLocks noGrp="1"/>
          </p:cNvSpPr>
          <p:nvPr>
            <p:ph type="ftr" sz="quarter" idx="11"/>
          </p:nvPr>
        </p:nvSpPr>
        <p:spPr>
          <a:xfrm>
            <a:off x="581192" y="6472408"/>
            <a:ext cx="4905208" cy="343487"/>
          </a:xfrm>
        </p:spPr>
        <p:txBody>
          <a:bodyPr/>
          <a:lstStyle/>
          <a:p>
            <a:endParaRPr lang="en-US" dirty="0"/>
          </a:p>
        </p:txBody>
      </p:sp>
      <p:sp>
        <p:nvSpPr>
          <p:cNvPr id="10" name="Slide Number Placeholder 3"/>
          <p:cNvSpPr>
            <a:spLocks noGrp="1"/>
          </p:cNvSpPr>
          <p:nvPr>
            <p:ph type="sldNum" sz="quarter" idx="12"/>
          </p:nvPr>
        </p:nvSpPr>
        <p:spPr>
          <a:xfrm>
            <a:off x="5826000" y="6454423"/>
            <a:ext cx="540000" cy="365125"/>
          </a:xfrm>
        </p:spPr>
        <p:txBody>
          <a:bodyPr/>
          <a:lstStyle>
            <a:lvl1pPr algn="ctr">
              <a:defRPr/>
            </a:lvl1pPr>
          </a:lstStyle>
          <a:p>
            <a:fld id="{D57F1E4F-1CFF-5643-939E-217C01CDF56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Başlık Slaydı">
    <p:spTree>
      <p:nvGrpSpPr>
        <p:cNvPr id="1" name=""/>
        <p:cNvGrpSpPr/>
        <p:nvPr/>
      </p:nvGrpSpPr>
      <p:grpSpPr>
        <a:xfrm>
          <a:off x="0" y="0"/>
          <a:ext cx="0" cy="0"/>
          <a:chOff x="0" y="0"/>
          <a:chExt cx="0" cy="0"/>
        </a:xfrm>
      </p:grpSpPr>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470184"/>
            <a:ext cx="12192000" cy="4131144"/>
          </a:xfrm>
          <a:prstGeom prst="rect">
            <a:avLst/>
          </a:prstGeom>
          <a:noFill/>
          <a:ln>
            <a:noFill/>
          </a:ln>
        </p:spPr>
      </p:pic>
      <p:sp>
        <p:nvSpPr>
          <p:cNvPr id="2" name="Title 1"/>
          <p:cNvSpPr>
            <a:spLocks noGrp="1"/>
          </p:cNvSpPr>
          <p:nvPr>
            <p:ph type="ctrTitle" hasCustomPrompt="1"/>
          </p:nvPr>
        </p:nvSpPr>
        <p:spPr>
          <a:xfrm>
            <a:off x="1925053" y="1020431"/>
            <a:ext cx="9649687" cy="1475013"/>
          </a:xfrm>
          <a:effectLst/>
        </p:spPr>
        <p:txBody>
          <a:bodyPr anchor="b">
            <a:normAutofit/>
          </a:bodyPr>
          <a:lstStyle>
            <a:lvl1pPr>
              <a:defRPr sz="3600">
                <a:solidFill>
                  <a:srgbClr val="0070C0"/>
                </a:solidFill>
              </a:defRPr>
            </a:lvl1pPr>
          </a:lstStyle>
          <a:p>
            <a:r>
              <a:rPr lang="tr-TR" dirty="0"/>
              <a:t>Asıl Başlık Stili İçin Tıklatın</a:t>
            </a:r>
            <a:endParaRPr lang="en-US" dirty="0"/>
          </a:p>
        </p:txBody>
      </p:sp>
      <p:sp>
        <p:nvSpPr>
          <p:cNvPr id="3" name="Subtitle 2"/>
          <p:cNvSpPr>
            <a:spLocks noGrp="1"/>
          </p:cNvSpPr>
          <p:nvPr>
            <p:ph type="subTitle" idx="1"/>
          </p:nvPr>
        </p:nvSpPr>
        <p:spPr>
          <a:xfrm>
            <a:off x="1925052" y="2495445"/>
            <a:ext cx="9649687" cy="590321"/>
          </a:xfrm>
        </p:spPr>
        <p:txBody>
          <a:bodyPr anchor="t">
            <a:normAutofit/>
          </a:bodyPr>
          <a:lstStyle>
            <a:lvl1pPr marL="0" indent="0" algn="l">
              <a:buNone/>
              <a:defRPr sz="1600" b="1" cap="none" baseline="0">
                <a:solidFill>
                  <a:srgbClr val="C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a:t>Asıl alt başlık stilini düzenlemek için tıklatın</a:t>
            </a:r>
            <a:endParaRPr lang="en-US" dirty="0"/>
          </a:p>
        </p:txBody>
      </p:sp>
    </p:spTree>
    <p:extLst>
      <p:ext uri="{BB962C8B-B14F-4D97-AF65-F5344CB8AC3E}">
        <p14:creationId xmlns:p14="http://schemas.microsoft.com/office/powerpoint/2010/main" val="19335614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09010" y="500404"/>
            <a:ext cx="9701797" cy="1189554"/>
          </a:xfrm>
          <a:prstGeom prst="rect">
            <a:avLst/>
          </a:prstGeom>
        </p:spPr>
        <p:txBody>
          <a:bodyPr vert="horz" lIns="91440" tIns="45720" rIns="91440" bIns="45720" rtlCol="0" anchor="ctr">
            <a:normAutofit/>
          </a:bodyPr>
          <a:lstStyle/>
          <a:p>
            <a:r>
              <a:rPr lang="tr-TR" dirty="0"/>
              <a:t>Asıl başlık stili için tıklatın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t">
            <a:normAutofit/>
          </a:bodyPr>
          <a:lstStyle/>
          <a:p>
            <a:pPr lvl="0"/>
            <a:r>
              <a:rPr lang="tr-TR" dirty="0"/>
              <a:t>Asıl metin stillerini düzenlemek için tıklatın</a:t>
            </a:r>
          </a:p>
          <a:p>
            <a:pPr lvl="1"/>
            <a:r>
              <a:rPr lang="tr-TR" dirty="0"/>
              <a:t>İkinci düzey</a:t>
            </a:r>
          </a:p>
          <a:p>
            <a:pPr lvl="2"/>
            <a:r>
              <a:rPr lang="tr-TR" dirty="0"/>
              <a:t>Üçüncü düzey</a:t>
            </a:r>
          </a:p>
          <a:p>
            <a:pPr lvl="3"/>
            <a:r>
              <a:rPr lang="tr-TR" dirty="0"/>
              <a:t>Dördüncü düzey</a:t>
            </a:r>
          </a:p>
          <a:p>
            <a:pPr lvl="4"/>
            <a:r>
              <a:rPr lang="tr-TR" dirty="0"/>
              <a:t>Beşinci düzey</a:t>
            </a:r>
            <a:endParaRPr lang="en-US" dirty="0"/>
          </a:p>
        </p:txBody>
      </p:sp>
      <p:sp>
        <p:nvSpPr>
          <p:cNvPr id="4" name="Date Placeholder 3"/>
          <p:cNvSpPr>
            <a:spLocks noGrp="1"/>
          </p:cNvSpPr>
          <p:nvPr>
            <p:ph type="dt" sz="half" idx="2"/>
          </p:nvPr>
        </p:nvSpPr>
        <p:spPr>
          <a:xfrm>
            <a:off x="9347201" y="6450770"/>
            <a:ext cx="2844799" cy="365125"/>
          </a:xfrm>
          <a:prstGeom prst="rect">
            <a:avLst/>
          </a:prstGeom>
        </p:spPr>
        <p:txBody>
          <a:bodyPr vert="horz" lIns="91440" tIns="45720" rIns="91440" bIns="45720" rtlCol="0" anchor="ctr"/>
          <a:lstStyle>
            <a:lvl1pPr algn="r">
              <a:defRPr sz="900">
                <a:solidFill>
                  <a:schemeClr val="accent2"/>
                </a:solidFill>
                <a:latin typeface="Palatino Linotype" panose="02040502050505030304" pitchFamily="18" charset="0"/>
              </a:defRPr>
            </a:lvl1pPr>
          </a:lstStyle>
          <a:p>
            <a:fld id="{CB0E8821-D7D9-42EB-9584-6131DDB27808}" type="datetime1">
              <a:rPr lang="en-US" smtClean="0"/>
              <a:t>5/7/2026</a:t>
            </a:fld>
            <a:endParaRPr lang="en-US" dirty="0"/>
          </a:p>
        </p:txBody>
      </p:sp>
      <p:sp>
        <p:nvSpPr>
          <p:cNvPr id="5" name="Footer Placeholder 4"/>
          <p:cNvSpPr>
            <a:spLocks noGrp="1"/>
          </p:cNvSpPr>
          <p:nvPr>
            <p:ph type="ftr" sz="quarter" idx="3"/>
          </p:nvPr>
        </p:nvSpPr>
        <p:spPr>
          <a:xfrm>
            <a:off x="581192" y="6472408"/>
            <a:ext cx="4905208" cy="343487"/>
          </a:xfrm>
          <a:prstGeom prst="rect">
            <a:avLst/>
          </a:prstGeom>
        </p:spPr>
        <p:txBody>
          <a:bodyPr vert="horz" lIns="91440" tIns="45720" rIns="91440" bIns="45720" rtlCol="0" anchor="ctr"/>
          <a:lstStyle>
            <a:lvl1pPr algn="l">
              <a:defRPr sz="900" cap="all">
                <a:solidFill>
                  <a:schemeClr val="accent2"/>
                </a:solidFill>
                <a:latin typeface="Palatino Linotype" panose="02040502050505030304" pitchFamily="18" charset="0"/>
              </a:defRPr>
            </a:lvl1pPr>
          </a:lstStyle>
          <a:p>
            <a:endParaRPr lang="en-US" dirty="0"/>
          </a:p>
        </p:txBody>
      </p:sp>
      <p:sp>
        <p:nvSpPr>
          <p:cNvPr id="6" name="Slide Number Placeholder 5"/>
          <p:cNvSpPr>
            <a:spLocks noGrp="1"/>
          </p:cNvSpPr>
          <p:nvPr>
            <p:ph type="sldNum" sz="quarter" idx="4"/>
          </p:nvPr>
        </p:nvSpPr>
        <p:spPr>
          <a:xfrm>
            <a:off x="5826000" y="6454423"/>
            <a:ext cx="540000" cy="365125"/>
          </a:xfrm>
          <a:prstGeom prst="rect">
            <a:avLst/>
          </a:prstGeom>
          <a:solidFill>
            <a:srgbClr val="E0151E"/>
          </a:solidFill>
          <a:ln>
            <a:noFill/>
          </a:ln>
        </p:spPr>
        <p:style>
          <a:lnRef idx="0">
            <a:schemeClr val="accent1"/>
          </a:lnRef>
          <a:fillRef idx="3">
            <a:schemeClr val="accent1"/>
          </a:fillRef>
          <a:effectRef idx="3">
            <a:schemeClr val="accent1"/>
          </a:effectRef>
          <a:fontRef idx="none"/>
        </p:style>
        <p:txBody>
          <a:bodyPr vert="horz" lIns="91440" tIns="45720" rIns="91440" bIns="45720" rtlCol="0" anchor="ctr"/>
          <a:lstStyle>
            <a:lvl1pPr algn="ctr">
              <a:defRPr sz="900" b="1">
                <a:solidFill>
                  <a:schemeClr val="bg1"/>
                </a:solidFill>
                <a:latin typeface="Palatino Linotype" panose="02040502050505030304" pitchFamily="18" charset="0"/>
              </a:defRPr>
            </a:lvl1pPr>
          </a:lstStyle>
          <a:p>
            <a:fld id="{D57F1E4F-1CFF-5643-939E-217C01CDF565}" type="slidenum">
              <a:rPr lang="en-US" smtClean="0"/>
              <a:pPr/>
              <a:t>‹#›</a:t>
            </a:fld>
            <a:endParaRPr lang="en-US" dirty="0"/>
          </a:p>
        </p:txBody>
      </p:sp>
      <p:sp>
        <p:nvSpPr>
          <p:cNvPr id="9" name="Rectangle 8"/>
          <p:cNvSpPr/>
          <p:nvPr/>
        </p:nvSpPr>
        <p:spPr>
          <a:xfrm>
            <a:off x="446534" y="252480"/>
            <a:ext cx="3703320" cy="94997"/>
          </a:xfrm>
          <a:prstGeom prst="rect">
            <a:avLst/>
          </a:prstGeom>
          <a:solidFill>
            <a:srgbClr val="E0151E"/>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248923"/>
            <a:ext cx="3703320" cy="98554"/>
          </a:xfrm>
          <a:prstGeom prst="rect">
            <a:avLst/>
          </a:prstGeom>
          <a:solidFill>
            <a:srgbClr val="88898C"/>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252480"/>
            <a:ext cx="3703320" cy="9144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sp>
      <p:pic>
        <p:nvPicPr>
          <p:cNvPr id="7" name="Resim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1193" y="488512"/>
            <a:ext cx="1215523" cy="1212852"/>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1" r:id="rId2"/>
  </p:sldLayoutIdLst>
  <p:hf hdr="0" ftr="0" dt="0"/>
  <p:txStyles>
    <p:titleStyle>
      <a:lvl1pPr algn="l" defTabSz="457200" rtl="0" eaLnBrk="1" latinLnBrk="0" hangingPunct="1">
        <a:spcBef>
          <a:spcPct val="0"/>
        </a:spcBef>
        <a:buNone/>
        <a:defRPr sz="2800" b="0" kern="1200" cap="none" baseline="0">
          <a:solidFill>
            <a:schemeClr val="bg1"/>
          </a:solidFill>
          <a:latin typeface="Palatino Linotype" panose="020405020505050303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C00000"/>
        </a:buClr>
        <a:buSzPct val="92000"/>
        <a:buFont typeface="Wingdings 2" panose="05020102010507070707" pitchFamily="18" charset="2"/>
        <a:buChar char=""/>
        <a:defRPr sz="1800" kern="1200">
          <a:solidFill>
            <a:schemeClr val="tx1"/>
          </a:solidFill>
          <a:latin typeface="Palatino Linotype" panose="02040502050505030304" pitchFamily="18" charset="0"/>
          <a:ea typeface="+mn-ea"/>
          <a:cs typeface="+mn-cs"/>
        </a:defRPr>
      </a:lvl1pPr>
      <a:lvl2pPr marL="630000" indent="-306000" algn="l" defTabSz="457200" rtl="0" eaLnBrk="1" latinLnBrk="0" hangingPunct="1">
        <a:spcBef>
          <a:spcPct val="20000"/>
        </a:spcBef>
        <a:spcAft>
          <a:spcPts val="600"/>
        </a:spcAft>
        <a:buClr>
          <a:srgbClr val="C00000"/>
        </a:buClr>
        <a:buSzPct val="92000"/>
        <a:buFont typeface="Wingdings 2" panose="05020102010507070707" pitchFamily="18" charset="2"/>
        <a:buChar char=""/>
        <a:defRPr sz="1600" kern="1200">
          <a:solidFill>
            <a:schemeClr val="tx1"/>
          </a:solidFill>
          <a:latin typeface="Palatino Linotype" panose="02040502050505030304" pitchFamily="18" charset="0"/>
          <a:ea typeface="+mn-ea"/>
          <a:cs typeface="+mn-cs"/>
        </a:defRPr>
      </a:lvl2pPr>
      <a:lvl3pPr marL="900000" indent="-270000" algn="l" defTabSz="457200" rtl="0" eaLnBrk="1" latinLnBrk="0" hangingPunct="1">
        <a:spcBef>
          <a:spcPct val="20000"/>
        </a:spcBef>
        <a:spcAft>
          <a:spcPts val="600"/>
        </a:spcAft>
        <a:buClr>
          <a:srgbClr val="C00000"/>
        </a:buClr>
        <a:buSzPct val="92000"/>
        <a:buFont typeface="Wingdings 2" panose="05020102010507070707" pitchFamily="18" charset="2"/>
        <a:buChar char=""/>
        <a:defRPr sz="1400" kern="1200">
          <a:solidFill>
            <a:schemeClr val="tx1"/>
          </a:solidFill>
          <a:latin typeface="Palatino Linotype" panose="02040502050505030304" pitchFamily="18" charset="0"/>
          <a:ea typeface="+mn-ea"/>
          <a:cs typeface="+mn-cs"/>
        </a:defRPr>
      </a:lvl3pPr>
      <a:lvl4pPr marL="1242000" indent="-234000" algn="l" defTabSz="457200" rtl="0" eaLnBrk="1" latinLnBrk="0" hangingPunct="1">
        <a:spcBef>
          <a:spcPct val="20000"/>
        </a:spcBef>
        <a:spcAft>
          <a:spcPts val="600"/>
        </a:spcAft>
        <a:buClr>
          <a:srgbClr val="C00000"/>
        </a:buClr>
        <a:buSzPct val="92000"/>
        <a:buFont typeface="Wingdings 2" panose="05020102010507070707" pitchFamily="18" charset="2"/>
        <a:buChar char=""/>
        <a:defRPr sz="1200" kern="1200">
          <a:solidFill>
            <a:schemeClr val="tx1"/>
          </a:solidFill>
          <a:latin typeface="Palatino Linotype" panose="02040502050505030304" pitchFamily="18" charset="0"/>
          <a:ea typeface="+mn-ea"/>
          <a:cs typeface="+mn-cs"/>
        </a:defRPr>
      </a:lvl4pPr>
      <a:lvl5pPr marL="1602000" indent="-234000" algn="l" defTabSz="457200" rtl="0" eaLnBrk="1" latinLnBrk="0" hangingPunct="1">
        <a:spcBef>
          <a:spcPct val="20000"/>
        </a:spcBef>
        <a:spcAft>
          <a:spcPts val="600"/>
        </a:spcAft>
        <a:buClr>
          <a:srgbClr val="C00000"/>
        </a:buClr>
        <a:buSzPct val="92000"/>
        <a:buFont typeface="Wingdings 2" panose="05020102010507070707" pitchFamily="18" charset="2"/>
        <a:buChar char=""/>
        <a:defRPr sz="1200" kern="1200">
          <a:solidFill>
            <a:schemeClr val="tx1"/>
          </a:solidFill>
          <a:latin typeface="Palatino Linotype" panose="02040502050505030304" pitchFamily="18"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925053" y="481565"/>
            <a:ext cx="9649687" cy="937159"/>
          </a:xfrm>
        </p:spPr>
        <p:txBody>
          <a:bodyPr>
            <a:normAutofit fontScale="90000"/>
          </a:bodyPr>
          <a:lstStyle/>
          <a:p>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br>
              <a:rPr lang="tr-TR" sz="2800" b="1" dirty="0"/>
            </a:br>
            <a:r>
              <a:rPr lang="tr-TR" sz="2800" b="1" dirty="0"/>
              <a:t>Ulaştırma ve Altyapı Bakanlığı</a:t>
            </a:r>
            <a:br>
              <a:rPr lang="tr-TR" sz="2800" b="1" dirty="0"/>
            </a:br>
            <a:r>
              <a:rPr lang="tr-TR" sz="2800" b="1" dirty="0"/>
              <a:t>Acil Durumlar ve Savunma Planlaması Dairesi Başkanlığı</a:t>
            </a:r>
          </a:p>
        </p:txBody>
      </p:sp>
      <p:sp>
        <p:nvSpPr>
          <p:cNvPr id="4" name="Dikdörtgen 3"/>
          <p:cNvSpPr/>
          <p:nvPr/>
        </p:nvSpPr>
        <p:spPr>
          <a:xfrm>
            <a:off x="5490706" y="6232232"/>
            <a:ext cx="1210588" cy="369332"/>
          </a:xfrm>
          <a:prstGeom prst="rect">
            <a:avLst/>
          </a:prstGeom>
        </p:spPr>
        <p:txBody>
          <a:bodyPr wrap="none">
            <a:spAutoFit/>
          </a:bodyPr>
          <a:lstStyle/>
          <a:p>
            <a:r>
              <a:rPr lang="tr-TR" dirty="0"/>
              <a:t>05.05.2026</a:t>
            </a:r>
          </a:p>
        </p:txBody>
      </p:sp>
      <p:sp>
        <p:nvSpPr>
          <p:cNvPr id="5" name="Unvan 1"/>
          <p:cNvSpPr txBox="1">
            <a:spLocks/>
          </p:cNvSpPr>
          <p:nvPr/>
        </p:nvSpPr>
        <p:spPr>
          <a:xfrm>
            <a:off x="1259304" y="2308970"/>
            <a:ext cx="9649687" cy="2083302"/>
          </a:xfrm>
          <a:prstGeom prst="rect">
            <a:avLst/>
          </a:prstGeom>
          <a:effectLst/>
        </p:spPr>
        <p:txBody>
          <a:bodyPr vert="horz" lIns="91440" tIns="45720" rIns="91440" bIns="45720" rtlCol="0" anchor="b">
            <a:noAutofit/>
          </a:bodyPr>
          <a:lstStyle>
            <a:lvl1pPr algn="l" defTabSz="457200" rtl="0" eaLnBrk="1" latinLnBrk="0" hangingPunct="1">
              <a:spcBef>
                <a:spcPct val="0"/>
              </a:spcBef>
              <a:buNone/>
              <a:defRPr sz="3600" b="0" kern="1200" cap="none" baseline="0">
                <a:solidFill>
                  <a:srgbClr val="0070C0"/>
                </a:solidFill>
                <a:latin typeface="Palatino Linotype" panose="02040502050505030304" pitchFamily="18"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br>
              <a:rPr lang="tr-TR" sz="2800" b="1" dirty="0">
                <a:solidFill>
                  <a:srgbClr val="E10C15"/>
                </a:solidFill>
              </a:rPr>
            </a:br>
            <a:r>
              <a:rPr lang="tr-TR" b="1" dirty="0">
                <a:solidFill>
                  <a:srgbClr val="FF0000"/>
                </a:solidFill>
              </a:rPr>
              <a:t>Dirençli Marmara Projesi (RESMAR)</a:t>
            </a:r>
          </a:p>
          <a:p>
            <a:pPr algn="ctr"/>
            <a:r>
              <a:rPr lang="tr-TR" b="1" dirty="0">
                <a:solidFill>
                  <a:srgbClr val="FF0000"/>
                </a:solidFill>
              </a:rPr>
              <a:t>İş Sürekliliği Planları </a:t>
            </a:r>
          </a:p>
          <a:p>
            <a:pPr algn="ctr"/>
            <a:r>
              <a:rPr lang="tr-TR" b="1" dirty="0">
                <a:solidFill>
                  <a:srgbClr val="FF0000"/>
                </a:solidFill>
              </a:rPr>
              <a:t>Eşgüdüm Toplantısı </a:t>
            </a:r>
            <a:endParaRPr lang="tr-TR" sz="2800" b="1" dirty="0">
              <a:solidFill>
                <a:srgbClr val="002060"/>
              </a:solidFill>
            </a:endParaRPr>
          </a:p>
        </p:txBody>
      </p:sp>
    </p:spTree>
    <p:extLst>
      <p:ext uri="{BB962C8B-B14F-4D97-AF65-F5344CB8AC3E}">
        <p14:creationId xmlns:p14="http://schemas.microsoft.com/office/powerpoint/2010/main" val="3958461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10</a:t>
            </a:fld>
            <a:endParaRPr lang="en-US" dirty="0"/>
          </a:p>
        </p:txBody>
      </p:sp>
      <p:pic>
        <p:nvPicPr>
          <p:cNvPr id="24" name="Resim 23">
            <a:extLst>
              <a:ext uri="{FF2B5EF4-FFF2-40B4-BE49-F238E27FC236}">
                <a16:creationId xmlns:a16="http://schemas.microsoft.com/office/drawing/2014/main" id="{42C3712D-DB9F-46A9-9573-9BF96802685A}"/>
              </a:ext>
            </a:extLst>
          </p:cNvPr>
          <p:cNvPicPr>
            <a:picLocks noChangeAspect="1"/>
          </p:cNvPicPr>
          <p:nvPr/>
        </p:nvPicPr>
        <p:blipFill>
          <a:blip r:embed="rId2"/>
          <a:stretch>
            <a:fillRect/>
          </a:stretch>
        </p:blipFill>
        <p:spPr>
          <a:xfrm>
            <a:off x="1210424" y="1737975"/>
            <a:ext cx="10127443" cy="2675716"/>
          </a:xfrm>
          <a:prstGeom prst="rect">
            <a:avLst/>
          </a:prstGeom>
        </p:spPr>
      </p:pic>
      <p:grpSp>
        <p:nvGrpSpPr>
          <p:cNvPr id="25" name="Group 34">
            <a:extLst>
              <a:ext uri="{FF2B5EF4-FFF2-40B4-BE49-F238E27FC236}">
                <a16:creationId xmlns:a16="http://schemas.microsoft.com/office/drawing/2014/main" id="{C139FC1A-078C-4AE4-9236-3467AB0058B2}"/>
              </a:ext>
            </a:extLst>
          </p:cNvPr>
          <p:cNvGrpSpPr/>
          <p:nvPr/>
        </p:nvGrpSpPr>
        <p:grpSpPr>
          <a:xfrm>
            <a:off x="1014680" y="4413691"/>
            <a:ext cx="10288682" cy="2405858"/>
            <a:chOff x="879770" y="3183653"/>
            <a:chExt cx="10288682" cy="2932901"/>
          </a:xfrm>
        </p:grpSpPr>
        <p:sp>
          <p:nvSpPr>
            <p:cNvPr id="26" name="Rectangle 14">
              <a:extLst>
                <a:ext uri="{FF2B5EF4-FFF2-40B4-BE49-F238E27FC236}">
                  <a16:creationId xmlns:a16="http://schemas.microsoft.com/office/drawing/2014/main" id="{017BD140-77AE-4D7C-9526-12A034D54C6C}"/>
                </a:ext>
              </a:extLst>
            </p:cNvPr>
            <p:cNvSpPr/>
            <p:nvPr/>
          </p:nvSpPr>
          <p:spPr>
            <a:xfrm>
              <a:off x="5021073" y="4822839"/>
              <a:ext cx="1405051" cy="483476"/>
            </a:xfrm>
            <a:prstGeom prst="rect">
              <a:avLst/>
            </a:prstGeom>
            <a:solidFill>
              <a:srgbClr val="0070C0"/>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ŞOK CİHAZI</a:t>
              </a:r>
            </a:p>
          </p:txBody>
        </p:sp>
        <p:grpSp>
          <p:nvGrpSpPr>
            <p:cNvPr id="27" name="Group 21">
              <a:extLst>
                <a:ext uri="{FF2B5EF4-FFF2-40B4-BE49-F238E27FC236}">
                  <a16:creationId xmlns:a16="http://schemas.microsoft.com/office/drawing/2014/main" id="{F3AB9900-4F28-41EA-B6A6-9144F5EC3567}"/>
                </a:ext>
              </a:extLst>
            </p:cNvPr>
            <p:cNvGrpSpPr/>
            <p:nvPr/>
          </p:nvGrpSpPr>
          <p:grpSpPr>
            <a:xfrm>
              <a:off x="879770" y="3223188"/>
              <a:ext cx="10288682" cy="2893366"/>
              <a:chOff x="788330" y="3446708"/>
              <a:chExt cx="10288682" cy="2893366"/>
            </a:xfrm>
          </p:grpSpPr>
          <p:pic>
            <p:nvPicPr>
              <p:cNvPr id="32" name="Picture 6">
                <a:extLst>
                  <a:ext uri="{FF2B5EF4-FFF2-40B4-BE49-F238E27FC236}">
                    <a16:creationId xmlns:a16="http://schemas.microsoft.com/office/drawing/2014/main" id="{50215AA9-9BDB-4A13-BE7F-8D56092B1929}"/>
                  </a:ext>
                </a:extLst>
              </p:cNvPr>
              <p:cNvPicPr>
                <a:picLocks noChangeAspect="1"/>
              </p:cNvPicPr>
              <p:nvPr/>
            </p:nvPicPr>
            <p:blipFill>
              <a:blip r:embed="rId3"/>
              <a:stretch>
                <a:fillRect/>
              </a:stretch>
            </p:blipFill>
            <p:spPr>
              <a:xfrm>
                <a:off x="788330" y="3446708"/>
                <a:ext cx="10288682" cy="2893366"/>
              </a:xfrm>
              <a:prstGeom prst="rect">
                <a:avLst/>
              </a:prstGeom>
            </p:spPr>
          </p:pic>
          <p:sp>
            <p:nvSpPr>
              <p:cNvPr id="33" name="Rectangle 11">
                <a:extLst>
                  <a:ext uri="{FF2B5EF4-FFF2-40B4-BE49-F238E27FC236}">
                    <a16:creationId xmlns:a16="http://schemas.microsoft.com/office/drawing/2014/main" id="{7D6DA30B-5965-4D8D-A3A2-45149D801FCA}"/>
                  </a:ext>
                </a:extLst>
              </p:cNvPr>
              <p:cNvSpPr/>
              <p:nvPr/>
            </p:nvSpPr>
            <p:spPr>
              <a:xfrm>
                <a:off x="1167202" y="4143874"/>
                <a:ext cx="1250877" cy="4822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112’yi arayın</a:t>
                </a:r>
              </a:p>
            </p:txBody>
          </p:sp>
          <p:sp>
            <p:nvSpPr>
              <p:cNvPr id="34" name="Rectangle 10">
                <a:extLst>
                  <a:ext uri="{FF2B5EF4-FFF2-40B4-BE49-F238E27FC236}">
                    <a16:creationId xmlns:a16="http://schemas.microsoft.com/office/drawing/2014/main" id="{5B26D1BC-41AA-4671-B5CE-F9A55DA869DE}"/>
                  </a:ext>
                </a:extLst>
              </p:cNvPr>
              <p:cNvSpPr/>
              <p:nvPr/>
            </p:nvSpPr>
            <p:spPr>
              <a:xfrm>
                <a:off x="1167203" y="3574936"/>
                <a:ext cx="1250877" cy="626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%100 Normal operasyon</a:t>
                </a:r>
              </a:p>
            </p:txBody>
          </p:sp>
          <p:sp>
            <p:nvSpPr>
              <p:cNvPr id="35" name="Rectangle 12">
                <a:extLst>
                  <a:ext uri="{FF2B5EF4-FFF2-40B4-BE49-F238E27FC236}">
                    <a16:creationId xmlns:a16="http://schemas.microsoft.com/office/drawing/2014/main" id="{EDF8A738-72C2-460A-A747-10915616AA94}"/>
                  </a:ext>
                </a:extLst>
              </p:cNvPr>
              <p:cNvSpPr/>
              <p:nvPr/>
            </p:nvSpPr>
            <p:spPr>
              <a:xfrm>
                <a:off x="1914287" y="4792888"/>
                <a:ext cx="859393" cy="482256"/>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112</a:t>
                </a:r>
              </a:p>
            </p:txBody>
          </p:sp>
          <p:sp>
            <p:nvSpPr>
              <p:cNvPr id="36" name="Rectangle 13">
                <a:extLst>
                  <a:ext uri="{FF2B5EF4-FFF2-40B4-BE49-F238E27FC236}">
                    <a16:creationId xmlns:a16="http://schemas.microsoft.com/office/drawing/2014/main" id="{26FD1E46-1662-4A67-B3E2-AC52CF8B745C}"/>
                  </a:ext>
                </a:extLst>
              </p:cNvPr>
              <p:cNvSpPr/>
              <p:nvPr/>
            </p:nvSpPr>
            <p:spPr>
              <a:xfrm>
                <a:off x="2858557" y="4777283"/>
                <a:ext cx="1256243" cy="483475"/>
              </a:xfrm>
              <a:prstGeom prst="rect">
                <a:avLst/>
              </a:prstGeom>
              <a:solidFill>
                <a:schemeClr val="accent6">
                  <a:lumMod val="7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CPR</a:t>
                </a:r>
              </a:p>
            </p:txBody>
          </p:sp>
          <p:sp>
            <p:nvSpPr>
              <p:cNvPr id="37" name="Rectangle 1">
                <a:extLst>
                  <a:ext uri="{FF2B5EF4-FFF2-40B4-BE49-F238E27FC236}">
                    <a16:creationId xmlns:a16="http://schemas.microsoft.com/office/drawing/2014/main" id="{BCD5E18E-F571-43A9-B428-57509A92CCD1}"/>
                  </a:ext>
                </a:extLst>
              </p:cNvPr>
              <p:cNvSpPr/>
              <p:nvPr/>
            </p:nvSpPr>
            <p:spPr>
              <a:xfrm>
                <a:off x="5021073" y="4822839"/>
                <a:ext cx="1405051" cy="483476"/>
              </a:xfrm>
              <a:prstGeom prst="rect">
                <a:avLst/>
              </a:prstGeom>
              <a:solidFill>
                <a:srgbClr val="0070C0"/>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ŞOK CİHAZI</a:t>
                </a:r>
              </a:p>
            </p:txBody>
          </p:sp>
          <p:sp>
            <p:nvSpPr>
              <p:cNvPr id="38" name="Rectangle 15">
                <a:extLst>
                  <a:ext uri="{FF2B5EF4-FFF2-40B4-BE49-F238E27FC236}">
                    <a16:creationId xmlns:a16="http://schemas.microsoft.com/office/drawing/2014/main" id="{B671AC9E-3409-478F-AB89-2876CDC15B51}"/>
                  </a:ext>
                </a:extLst>
              </p:cNvPr>
              <p:cNvSpPr/>
              <p:nvPr/>
            </p:nvSpPr>
            <p:spPr>
              <a:xfrm>
                <a:off x="6819295" y="4797602"/>
                <a:ext cx="1491924" cy="483475"/>
              </a:xfrm>
              <a:prstGeom prst="rect">
                <a:avLst/>
              </a:prstGeom>
              <a:solidFill>
                <a:srgbClr val="F88608"/>
              </a:solidFill>
              <a:ln>
                <a:solidFill>
                  <a:srgbClr val="F8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AMBULANS</a:t>
                </a:r>
              </a:p>
            </p:txBody>
          </p:sp>
          <p:sp>
            <p:nvSpPr>
              <p:cNvPr id="39" name="Rectangle 16">
                <a:extLst>
                  <a:ext uri="{FF2B5EF4-FFF2-40B4-BE49-F238E27FC236}">
                    <a16:creationId xmlns:a16="http://schemas.microsoft.com/office/drawing/2014/main" id="{CB484BE7-44D3-4CE2-B69A-5523A0EAD17A}"/>
                  </a:ext>
                </a:extLst>
              </p:cNvPr>
              <p:cNvSpPr/>
              <p:nvPr/>
            </p:nvSpPr>
            <p:spPr>
              <a:xfrm>
                <a:off x="9591905" y="4767162"/>
                <a:ext cx="1485107" cy="473851"/>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KURTARMA</a:t>
                </a:r>
              </a:p>
            </p:txBody>
          </p:sp>
          <p:sp>
            <p:nvSpPr>
              <p:cNvPr id="40" name="Rectangle 17">
                <a:extLst>
                  <a:ext uri="{FF2B5EF4-FFF2-40B4-BE49-F238E27FC236}">
                    <a16:creationId xmlns:a16="http://schemas.microsoft.com/office/drawing/2014/main" id="{4853C26F-574B-4806-A0B6-2D40A71919E3}"/>
                  </a:ext>
                </a:extLst>
              </p:cNvPr>
              <p:cNvSpPr/>
              <p:nvPr/>
            </p:nvSpPr>
            <p:spPr>
              <a:xfrm>
                <a:off x="3418912" y="3636322"/>
                <a:ext cx="1250876" cy="4834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RTO &lt; 1</a:t>
                </a:r>
              </a:p>
            </p:txBody>
          </p:sp>
          <p:sp>
            <p:nvSpPr>
              <p:cNvPr id="41" name="Rectangle 18">
                <a:extLst>
                  <a:ext uri="{FF2B5EF4-FFF2-40B4-BE49-F238E27FC236}">
                    <a16:creationId xmlns:a16="http://schemas.microsoft.com/office/drawing/2014/main" id="{95C2AB18-64DA-4D52-B6BA-D258CC297168}"/>
                  </a:ext>
                </a:extLst>
              </p:cNvPr>
              <p:cNvSpPr/>
              <p:nvPr/>
            </p:nvSpPr>
            <p:spPr>
              <a:xfrm>
                <a:off x="3398592" y="4143875"/>
                <a:ext cx="1477978" cy="4822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MBCO, </a:t>
                </a:r>
              </a:p>
              <a:p>
                <a:pPr algn="ctr"/>
                <a:r>
                  <a:rPr lang="en-US" sz="1400" b="1" dirty="0">
                    <a:solidFill>
                      <a:schemeClr val="accent6">
                        <a:lumMod val="50000"/>
                      </a:schemeClr>
                    </a:solidFill>
                    <a:latin typeface="Calibri" panose="020F0502020204030204" pitchFamily="34" charset="0"/>
                    <a:cs typeface="Calibri" panose="020F0502020204030204" pitchFamily="34" charset="0"/>
                  </a:rPr>
                  <a:t>normalin %40’ı</a:t>
                </a:r>
              </a:p>
            </p:txBody>
          </p:sp>
          <p:sp>
            <p:nvSpPr>
              <p:cNvPr id="42" name="Rectangle 19">
                <a:extLst>
                  <a:ext uri="{FF2B5EF4-FFF2-40B4-BE49-F238E27FC236}">
                    <a16:creationId xmlns:a16="http://schemas.microsoft.com/office/drawing/2014/main" id="{5BABCA37-75E4-4337-8506-D1F0D73A91B8}"/>
                  </a:ext>
                </a:extLst>
              </p:cNvPr>
              <p:cNvSpPr/>
              <p:nvPr/>
            </p:nvSpPr>
            <p:spPr>
              <a:xfrm>
                <a:off x="5808810" y="3660399"/>
                <a:ext cx="1405051" cy="48347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Kalp yeniden atmaya başlar</a:t>
                </a:r>
              </a:p>
            </p:txBody>
          </p:sp>
          <p:sp>
            <p:nvSpPr>
              <p:cNvPr id="43" name="Rectangle 20">
                <a:extLst>
                  <a:ext uri="{FF2B5EF4-FFF2-40B4-BE49-F238E27FC236}">
                    <a16:creationId xmlns:a16="http://schemas.microsoft.com/office/drawing/2014/main" id="{FE7842C1-8083-4177-A3F8-C714C5C73942}"/>
                  </a:ext>
                </a:extLst>
              </p:cNvPr>
              <p:cNvSpPr/>
              <p:nvPr/>
            </p:nvSpPr>
            <p:spPr>
              <a:xfrm>
                <a:off x="8081952" y="3595682"/>
                <a:ext cx="1131806" cy="5749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Hasta stabil</a:t>
                </a:r>
              </a:p>
            </p:txBody>
          </p:sp>
        </p:grpSp>
        <p:sp>
          <p:nvSpPr>
            <p:cNvPr id="28" name="TextBox 25">
              <a:extLst>
                <a:ext uri="{FF2B5EF4-FFF2-40B4-BE49-F238E27FC236}">
                  <a16:creationId xmlns:a16="http://schemas.microsoft.com/office/drawing/2014/main" id="{71538500-A7A9-4733-AC02-D89124B63B2D}"/>
                </a:ext>
              </a:extLst>
            </p:cNvPr>
            <p:cNvSpPr txBox="1"/>
            <p:nvPr/>
          </p:nvSpPr>
          <p:spPr>
            <a:xfrm>
              <a:off x="4058702" y="5040078"/>
              <a:ext cx="1405051" cy="738664"/>
            </a:xfrm>
            <a:prstGeom prst="rect">
              <a:avLst/>
            </a:prstGeom>
            <a:noFill/>
          </p:spPr>
          <p:txBody>
            <a:bodyPr wrap="square" rtlCol="0">
              <a:spAutoFit/>
            </a:bodyPr>
            <a:lstStyle/>
            <a:p>
              <a:pPr algn="ctr"/>
              <a:r>
                <a:rPr lang="en-US" sz="1400" b="1" dirty="0">
                  <a:solidFill>
                    <a:srgbClr val="C00000"/>
                  </a:solidFill>
                  <a:latin typeface="Calibri" panose="020F0502020204030204" pitchFamily="34" charset="0"/>
                  <a:cs typeface="Calibri" panose="020F0502020204030204" pitchFamily="34" charset="0"/>
                </a:rPr>
                <a:t>Asgari </a:t>
              </a:r>
              <a:r>
                <a:rPr lang="en-US" sz="1400" b="1" dirty="0" err="1">
                  <a:solidFill>
                    <a:srgbClr val="C00000"/>
                  </a:solidFill>
                  <a:latin typeface="Calibri" panose="020F0502020204030204" pitchFamily="34" charset="0"/>
                  <a:cs typeface="Calibri" panose="020F0502020204030204" pitchFamily="34" charset="0"/>
                </a:rPr>
                <a:t>İş</a:t>
              </a:r>
              <a:r>
                <a:rPr lang="en-US" sz="1400" b="1" dirty="0">
                  <a:solidFill>
                    <a:srgbClr val="C00000"/>
                  </a:solidFill>
                  <a:latin typeface="Calibri" panose="020F0502020204030204" pitchFamily="34" charset="0"/>
                  <a:cs typeface="Calibri" panose="020F0502020204030204" pitchFamily="34" charset="0"/>
                </a:rPr>
                <a:t> </a:t>
              </a:r>
              <a:r>
                <a:rPr lang="en-US" sz="1400" b="1" dirty="0" err="1">
                  <a:solidFill>
                    <a:srgbClr val="C00000"/>
                  </a:solidFill>
                  <a:latin typeface="Calibri" panose="020F0502020204030204" pitchFamily="34" charset="0"/>
                  <a:cs typeface="Calibri" panose="020F0502020204030204" pitchFamily="34" charset="0"/>
                </a:rPr>
                <a:t>Sürekliliği</a:t>
              </a:r>
              <a:r>
                <a:rPr lang="en-US" sz="1400" b="1" dirty="0">
                  <a:solidFill>
                    <a:srgbClr val="C00000"/>
                  </a:solidFill>
                  <a:latin typeface="Calibri" panose="020F0502020204030204" pitchFamily="34" charset="0"/>
                  <a:cs typeface="Calibri" panose="020F0502020204030204" pitchFamily="34" charset="0"/>
                </a:rPr>
                <a:t> </a:t>
              </a:r>
              <a:r>
                <a:rPr lang="en-US" sz="1400" b="1" dirty="0" err="1">
                  <a:solidFill>
                    <a:srgbClr val="C00000"/>
                  </a:solidFill>
                  <a:latin typeface="Calibri" panose="020F0502020204030204" pitchFamily="34" charset="0"/>
                  <a:cs typeface="Calibri" panose="020F0502020204030204" pitchFamily="34" charset="0"/>
                </a:rPr>
                <a:t>Hedefi</a:t>
              </a:r>
              <a:endParaRPr lang="en-US" sz="1400" b="1" dirty="0">
                <a:solidFill>
                  <a:srgbClr val="C00000"/>
                </a:solidFill>
                <a:latin typeface="Calibri" panose="020F0502020204030204" pitchFamily="34" charset="0"/>
                <a:cs typeface="Calibri" panose="020F0502020204030204" pitchFamily="34" charset="0"/>
              </a:endParaRPr>
            </a:p>
          </p:txBody>
        </p:sp>
        <p:cxnSp>
          <p:nvCxnSpPr>
            <p:cNvPr id="29" name="Connector: Curved 27">
              <a:extLst>
                <a:ext uri="{FF2B5EF4-FFF2-40B4-BE49-F238E27FC236}">
                  <a16:creationId xmlns:a16="http://schemas.microsoft.com/office/drawing/2014/main" id="{A6867A4A-4645-4229-99A0-0FEBA96CF84E}"/>
                </a:ext>
              </a:extLst>
            </p:cNvPr>
            <p:cNvCxnSpPr>
              <a:endCxn id="28" idx="0"/>
            </p:cNvCxnSpPr>
            <p:nvPr/>
          </p:nvCxnSpPr>
          <p:spPr>
            <a:xfrm rot="16200000" flipH="1">
              <a:off x="4322481" y="4601330"/>
              <a:ext cx="637467" cy="240028"/>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8">
              <a:extLst>
                <a:ext uri="{FF2B5EF4-FFF2-40B4-BE49-F238E27FC236}">
                  <a16:creationId xmlns:a16="http://schemas.microsoft.com/office/drawing/2014/main" id="{F089BFD1-74FB-4836-9F9E-4379DE611025}"/>
                </a:ext>
              </a:extLst>
            </p:cNvPr>
            <p:cNvSpPr txBox="1"/>
            <p:nvPr/>
          </p:nvSpPr>
          <p:spPr>
            <a:xfrm>
              <a:off x="2791033" y="3183653"/>
              <a:ext cx="2380532" cy="307777"/>
            </a:xfrm>
            <a:prstGeom prst="rect">
              <a:avLst/>
            </a:prstGeom>
            <a:noFill/>
          </p:spPr>
          <p:txBody>
            <a:bodyPr wrap="square" rtlCol="0">
              <a:spAutoFit/>
            </a:bodyPr>
            <a:lstStyle/>
            <a:p>
              <a:pPr algn="ctr"/>
              <a:r>
                <a:rPr lang="en-US" sz="1400" b="1" dirty="0">
                  <a:solidFill>
                    <a:srgbClr val="C00000"/>
                  </a:solidFill>
                </a:rPr>
                <a:t>Kurtarma </a:t>
              </a:r>
              <a:r>
                <a:rPr lang="en-US" sz="1400" b="1" dirty="0">
                  <a:solidFill>
                    <a:srgbClr val="C00000"/>
                  </a:solidFill>
                  <a:latin typeface="Calibri" panose="020F0502020204030204" pitchFamily="34" charset="0"/>
                  <a:cs typeface="Calibri" panose="020F0502020204030204" pitchFamily="34" charset="0"/>
                </a:rPr>
                <a:t>Süresi</a:t>
              </a:r>
              <a:r>
                <a:rPr lang="en-US" sz="1400" b="1" dirty="0">
                  <a:solidFill>
                    <a:srgbClr val="C00000"/>
                  </a:solidFill>
                </a:rPr>
                <a:t> </a:t>
              </a:r>
              <a:r>
                <a:rPr lang="en-US" sz="1400" b="1" dirty="0" err="1">
                  <a:solidFill>
                    <a:srgbClr val="C00000"/>
                  </a:solidFill>
                </a:rPr>
                <a:t>Hedefi</a:t>
              </a:r>
              <a:endParaRPr lang="en-US" sz="1400" b="1" dirty="0">
                <a:solidFill>
                  <a:srgbClr val="C00000"/>
                </a:solidFill>
              </a:endParaRPr>
            </a:p>
          </p:txBody>
        </p:sp>
        <p:cxnSp>
          <p:nvCxnSpPr>
            <p:cNvPr id="31" name="Connector: Curved 30">
              <a:extLst>
                <a:ext uri="{FF2B5EF4-FFF2-40B4-BE49-F238E27FC236}">
                  <a16:creationId xmlns:a16="http://schemas.microsoft.com/office/drawing/2014/main" id="{ED2B625B-B7F8-4898-A8A6-852DDA2E1A45}"/>
                </a:ext>
              </a:extLst>
            </p:cNvPr>
            <p:cNvCxnSpPr>
              <a:cxnSpLocks/>
            </p:cNvCxnSpPr>
            <p:nvPr/>
          </p:nvCxnSpPr>
          <p:spPr>
            <a:xfrm rot="10800000">
              <a:off x="3490033" y="3426719"/>
              <a:ext cx="401249" cy="244164"/>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191873" y="2413615"/>
            <a:ext cx="2240774" cy="261450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a:t>
            </a:r>
          </a:p>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Sürekliliği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317365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11</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467920" y="2586145"/>
            <a:ext cx="3327703" cy="261450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a:p>
            <a:pPr marL="0" marR="0" lvl="0" indent="0" algn="just" defTabSz="914377" rtl="0" eaLnBrk="1" fontAlgn="auto" latinLnBrk="0" hangingPunct="1">
              <a:lnSpc>
                <a:spcPct val="100000"/>
              </a:lnSpc>
              <a:spcBef>
                <a:spcPts val="600"/>
              </a:spcBef>
              <a:spcAft>
                <a:spcPts val="600"/>
              </a:spcAft>
              <a:buClrTx/>
              <a:buSzTx/>
              <a:buNone/>
              <a:tabLst/>
              <a:defRPr/>
            </a:pPr>
            <a:r>
              <a:rPr lang="tr-TR" sz="2400" b="1" dirty="0">
                <a:solidFill>
                  <a:srgbClr val="0432FF"/>
                </a:solidFill>
                <a:latin typeface="+mj-lt"/>
                <a:ea typeface="Times New Roman" panose="02020603050405020304" pitchFamily="18" charset="0"/>
              </a:rPr>
              <a:t>İş Kesintisinin Etkileri</a:t>
            </a:r>
          </a:p>
          <a:p>
            <a:pPr marL="0" marR="0" lvl="0" indent="0" algn="just" defTabSz="914377" rtl="0" eaLnBrk="1" fontAlgn="auto" latinLnBrk="0" hangingPunct="1">
              <a:lnSpc>
                <a:spcPct val="100000"/>
              </a:lnSpc>
              <a:spcBef>
                <a:spcPts val="600"/>
              </a:spcBef>
              <a:spcAft>
                <a:spcPts val="600"/>
              </a:spcAft>
              <a:buClrTx/>
              <a:buSzTx/>
              <a:buNone/>
              <a:tabLst/>
              <a:defRPr/>
            </a:pPr>
            <a:endPar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endParaRPr>
          </a:p>
        </p:txBody>
      </p:sp>
      <p:pic>
        <p:nvPicPr>
          <p:cNvPr id="6" name="Picture 7">
            <a:extLst>
              <a:ext uri="{FF2B5EF4-FFF2-40B4-BE49-F238E27FC236}">
                <a16:creationId xmlns:a16="http://schemas.microsoft.com/office/drawing/2014/main" id="{AFE3307A-C3B6-4BCD-B14B-26447E547754}"/>
              </a:ext>
            </a:extLst>
          </p:cNvPr>
          <p:cNvPicPr>
            <a:picLocks noChangeAspect="1"/>
          </p:cNvPicPr>
          <p:nvPr/>
        </p:nvPicPr>
        <p:blipFill>
          <a:blip r:embed="rId2"/>
          <a:stretch>
            <a:fillRect/>
          </a:stretch>
        </p:blipFill>
        <p:spPr>
          <a:xfrm>
            <a:off x="3795623" y="1910589"/>
            <a:ext cx="7948813" cy="4247681"/>
          </a:xfrm>
          <a:prstGeom prst="rect">
            <a:avLst/>
          </a:prstGeom>
        </p:spPr>
      </p:pic>
    </p:spTree>
    <p:extLst>
      <p:ext uri="{BB962C8B-B14F-4D97-AF65-F5344CB8AC3E}">
        <p14:creationId xmlns:p14="http://schemas.microsoft.com/office/powerpoint/2010/main" val="1943268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12</a:t>
            </a:fld>
            <a:endParaRPr lang="en-US" dirty="0"/>
          </a:p>
        </p:txBody>
      </p:sp>
      <p:grpSp>
        <p:nvGrpSpPr>
          <p:cNvPr id="7" name="Group 9">
            <a:extLst>
              <a:ext uri="{FF2B5EF4-FFF2-40B4-BE49-F238E27FC236}">
                <a16:creationId xmlns:a16="http://schemas.microsoft.com/office/drawing/2014/main" id="{DC6C1A59-8A52-4035-9FDF-863AB787D7A1}"/>
              </a:ext>
            </a:extLst>
          </p:cNvPr>
          <p:cNvGrpSpPr/>
          <p:nvPr/>
        </p:nvGrpSpPr>
        <p:grpSpPr>
          <a:xfrm>
            <a:off x="5693433" y="1959516"/>
            <a:ext cx="6262777" cy="4289874"/>
            <a:chOff x="-1393797" y="-606260"/>
            <a:chExt cx="6808271" cy="5160524"/>
          </a:xfrm>
        </p:grpSpPr>
        <p:pic>
          <p:nvPicPr>
            <p:cNvPr id="8" name="Picture 2">
              <a:extLst>
                <a:ext uri="{FF2B5EF4-FFF2-40B4-BE49-F238E27FC236}">
                  <a16:creationId xmlns:a16="http://schemas.microsoft.com/office/drawing/2014/main" id="{0BE9D31D-C514-46AB-962C-6F3444E367BE}"/>
                </a:ext>
              </a:extLst>
            </p:cNvPr>
            <p:cNvPicPr>
              <a:picLocks noChangeAspect="1"/>
            </p:cNvPicPr>
            <p:nvPr/>
          </p:nvPicPr>
          <p:blipFill>
            <a:blip r:embed="rId2"/>
            <a:stretch>
              <a:fillRect/>
            </a:stretch>
          </p:blipFill>
          <p:spPr>
            <a:xfrm>
              <a:off x="-1393797" y="-606260"/>
              <a:ext cx="6808271" cy="5160524"/>
            </a:xfrm>
            <a:prstGeom prst="rect">
              <a:avLst/>
            </a:prstGeom>
          </p:spPr>
        </p:pic>
        <p:sp>
          <p:nvSpPr>
            <p:cNvPr id="9" name="Rectangle: Rounded Corners 4">
              <a:extLst>
                <a:ext uri="{FF2B5EF4-FFF2-40B4-BE49-F238E27FC236}">
                  <a16:creationId xmlns:a16="http://schemas.microsoft.com/office/drawing/2014/main" id="{E5C51DB8-5706-4CAD-A328-B8AA95F864EA}"/>
                </a:ext>
              </a:extLst>
            </p:cNvPr>
            <p:cNvSpPr/>
            <p:nvPr/>
          </p:nvSpPr>
          <p:spPr>
            <a:xfrm>
              <a:off x="-675839" y="1804739"/>
              <a:ext cx="1391478" cy="457200"/>
            </a:xfrm>
            <a:prstGeom prst="round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bg2">
                      <a:lumMod val="90000"/>
                    </a:schemeClr>
                  </a:solidFill>
                  <a:latin typeface="Times New Roman" panose="02020603050405020304" pitchFamily="18" charset="0"/>
                  <a:cs typeface="Times New Roman" panose="02020603050405020304" pitchFamily="18" charset="0"/>
                </a:rPr>
                <a:t>Tatbikat programı</a:t>
              </a:r>
            </a:p>
          </p:txBody>
        </p:sp>
      </p:grpSp>
      <p:sp>
        <p:nvSpPr>
          <p:cNvPr id="10" name="TextBox 11">
            <a:extLst>
              <a:ext uri="{FF2B5EF4-FFF2-40B4-BE49-F238E27FC236}">
                <a16:creationId xmlns:a16="http://schemas.microsoft.com/office/drawing/2014/main" id="{C106F3CC-8473-44E5-8B11-CBE5CAAFFE6B}"/>
              </a:ext>
            </a:extLst>
          </p:cNvPr>
          <p:cNvSpPr txBox="1"/>
          <p:nvPr/>
        </p:nvSpPr>
        <p:spPr>
          <a:xfrm>
            <a:off x="382194" y="1937288"/>
            <a:ext cx="5443805" cy="4524315"/>
          </a:xfrm>
          <a:prstGeom prst="rect">
            <a:avLst/>
          </a:prstGeom>
          <a:noFill/>
        </p:spPr>
        <p:txBody>
          <a:bodyPr wrap="square">
            <a:spAutoFit/>
          </a:bodyPr>
          <a:lstStyle/>
          <a:p>
            <a:pPr algn="ctr"/>
            <a:r>
              <a:rPr kumimoji="0" lang="tr-TR" sz="2600"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a:t>
            </a:r>
          </a:p>
          <a:p>
            <a:pPr marL="285750" indent="-285750">
              <a:buFont typeface="Wingdings" panose="05000000000000000000" pitchFamily="2" charset="2"/>
              <a:buChar char="§"/>
            </a:pPr>
            <a:endParaRPr lang="tr-TR" sz="2400" b="1" i="0" dirty="0">
              <a:solidFill>
                <a:srgbClr val="C00000"/>
              </a:solidFill>
              <a:effectLst/>
              <a:latin typeface="+mj-lt"/>
              <a:cs typeface="Calibri" panose="020F0502020204030204" pitchFamily="34" charset="0"/>
            </a:endParaRPr>
          </a:p>
          <a:p>
            <a:pPr marL="285750" indent="-285750">
              <a:buFont typeface="Wingdings" panose="05000000000000000000" pitchFamily="2" charset="2"/>
              <a:buChar char="§"/>
            </a:pPr>
            <a:r>
              <a:rPr lang="tr-TR" sz="2400" b="1" i="0" dirty="0">
                <a:solidFill>
                  <a:srgbClr val="C00000"/>
                </a:solidFill>
                <a:effectLst/>
                <a:latin typeface="+mj-lt"/>
                <a:cs typeface="Calibri" panose="020F0502020204030204" pitchFamily="34" charset="0"/>
              </a:rPr>
              <a:t>İş Etki Analizi (</a:t>
            </a:r>
            <a:r>
              <a:rPr lang="en-US" sz="2400" b="1" i="0" dirty="0">
                <a:solidFill>
                  <a:srgbClr val="C00000"/>
                </a:solidFill>
                <a:effectLst/>
                <a:latin typeface="+mj-lt"/>
                <a:cs typeface="Calibri" panose="020F0502020204030204" pitchFamily="34" charset="0"/>
              </a:rPr>
              <a:t>İEA</a:t>
            </a:r>
            <a:r>
              <a:rPr lang="tr-TR" sz="2400" b="1" i="0" dirty="0">
                <a:solidFill>
                  <a:srgbClr val="C00000"/>
                </a:solidFill>
                <a:effectLst/>
                <a:latin typeface="+mj-lt"/>
                <a:cs typeface="Calibri" panose="020F0502020204030204" pitchFamily="34" charset="0"/>
              </a:rPr>
              <a:t>)</a:t>
            </a:r>
            <a:r>
              <a:rPr lang="en-US" sz="2400" b="1" i="0" dirty="0">
                <a:solidFill>
                  <a:srgbClr val="C00000"/>
                </a:solidFill>
                <a:effectLst/>
                <a:latin typeface="+mj-lt"/>
                <a:cs typeface="Calibri" panose="020F0502020204030204" pitchFamily="34" charset="0"/>
              </a:rPr>
              <a:t>: </a:t>
            </a:r>
            <a:r>
              <a:rPr lang="tr-TR" sz="2400" b="1" i="0" dirty="0">
                <a:solidFill>
                  <a:srgbClr val="262626"/>
                </a:solidFill>
                <a:effectLst/>
                <a:latin typeface="+mj-lt"/>
                <a:cs typeface="Calibri" panose="020F0502020204030204" pitchFamily="34" charset="0"/>
              </a:rPr>
              <a:t>Neyi</a:t>
            </a:r>
            <a:r>
              <a:rPr lang="en-US" sz="2400" b="1" i="0" dirty="0">
                <a:solidFill>
                  <a:srgbClr val="262626"/>
                </a:solidFill>
                <a:effectLst/>
                <a:latin typeface="+mj-lt"/>
                <a:cs typeface="Calibri" panose="020F0502020204030204" pitchFamily="34" charset="0"/>
              </a:rPr>
              <a:t> ve ne </a:t>
            </a:r>
            <a:r>
              <a:rPr lang="tr-TR" sz="2400" b="1" i="0" dirty="0">
                <a:solidFill>
                  <a:srgbClr val="262626"/>
                </a:solidFill>
                <a:effectLst/>
                <a:latin typeface="+mj-lt"/>
                <a:cs typeface="Calibri" panose="020F0502020204030204" pitchFamily="34" charset="0"/>
              </a:rPr>
              <a:t>kadar acil korumak gerekiyor</a:t>
            </a:r>
            <a:r>
              <a:rPr lang="en-US" sz="2400" b="1" i="0" dirty="0">
                <a:solidFill>
                  <a:srgbClr val="262626"/>
                </a:solidFill>
                <a:effectLst/>
                <a:latin typeface="+mj-lt"/>
                <a:cs typeface="Calibri" panose="020F0502020204030204" pitchFamily="34" charset="0"/>
              </a:rPr>
              <a:t>?</a:t>
            </a:r>
            <a:endParaRPr lang="tr-TR" sz="2400" b="1" i="0" dirty="0">
              <a:solidFill>
                <a:srgbClr val="262626"/>
              </a:solidFill>
              <a:effectLst/>
              <a:latin typeface="+mj-lt"/>
              <a:cs typeface="Calibri" panose="020F0502020204030204" pitchFamily="34" charset="0"/>
            </a:endParaRPr>
          </a:p>
          <a:p>
            <a:pPr marL="285750" indent="-285750">
              <a:buFont typeface="Wingdings" panose="05000000000000000000" pitchFamily="2" charset="2"/>
              <a:buChar char="§"/>
            </a:pPr>
            <a:endParaRPr lang="en-US" sz="2400" b="1" i="0" dirty="0">
              <a:solidFill>
                <a:srgbClr val="262626"/>
              </a:solidFill>
              <a:effectLst/>
              <a:latin typeface="+mj-lt"/>
              <a:cs typeface="Calibri" panose="020F0502020204030204" pitchFamily="34" charset="0"/>
            </a:endParaRPr>
          </a:p>
          <a:p>
            <a:pPr marL="285750" indent="-285750">
              <a:buFont typeface="Wingdings" panose="05000000000000000000" pitchFamily="2" charset="2"/>
              <a:buChar char="§"/>
            </a:pPr>
            <a:r>
              <a:rPr lang="tr-TR" sz="2400" b="1" dirty="0">
                <a:solidFill>
                  <a:srgbClr val="C00000"/>
                </a:solidFill>
                <a:latin typeface="+mj-lt"/>
                <a:cs typeface="Calibri" panose="020F0502020204030204" pitchFamily="34" charset="0"/>
              </a:rPr>
              <a:t>Risk Değerlendirme (</a:t>
            </a:r>
            <a:r>
              <a:rPr lang="en-US" sz="2400" b="1" dirty="0">
                <a:solidFill>
                  <a:srgbClr val="C00000"/>
                </a:solidFill>
                <a:latin typeface="+mj-lt"/>
                <a:cs typeface="Calibri" panose="020F0502020204030204" pitchFamily="34" charset="0"/>
              </a:rPr>
              <a:t>RD</a:t>
            </a:r>
            <a:r>
              <a:rPr lang="tr-TR" sz="2400" b="1" dirty="0">
                <a:solidFill>
                  <a:srgbClr val="C00000"/>
                </a:solidFill>
                <a:latin typeface="+mj-lt"/>
                <a:cs typeface="Calibri" panose="020F0502020204030204" pitchFamily="34" charset="0"/>
              </a:rPr>
              <a:t>)</a:t>
            </a:r>
            <a:r>
              <a:rPr lang="en-US" sz="2400" b="1" dirty="0">
                <a:solidFill>
                  <a:srgbClr val="C00000"/>
                </a:solidFill>
                <a:latin typeface="+mj-lt"/>
                <a:cs typeface="Calibri" panose="020F0502020204030204" pitchFamily="34" charset="0"/>
              </a:rPr>
              <a:t>: </a:t>
            </a:r>
            <a:r>
              <a:rPr lang="en-US" sz="2400" b="1" i="0" dirty="0">
                <a:solidFill>
                  <a:srgbClr val="C00000"/>
                </a:solidFill>
                <a:effectLst/>
                <a:latin typeface="+mj-lt"/>
                <a:cs typeface="Calibri" panose="020F0502020204030204" pitchFamily="34" charset="0"/>
              </a:rPr>
              <a:t> </a:t>
            </a:r>
            <a:r>
              <a:rPr lang="tr-TR" sz="2400" b="1" i="0" dirty="0">
                <a:solidFill>
                  <a:srgbClr val="262626"/>
                </a:solidFill>
                <a:effectLst/>
                <a:latin typeface="+mj-lt"/>
                <a:cs typeface="Calibri" panose="020F0502020204030204" pitchFamily="34" charset="0"/>
              </a:rPr>
              <a:t>Korunacak şeylere yönelik tehditler neler</a:t>
            </a:r>
            <a:r>
              <a:rPr lang="en-US" sz="2400" b="1" i="0" dirty="0">
                <a:solidFill>
                  <a:srgbClr val="262626"/>
                </a:solidFill>
                <a:effectLst/>
                <a:latin typeface="+mj-lt"/>
                <a:cs typeface="Calibri" panose="020F0502020204030204" pitchFamily="34" charset="0"/>
              </a:rPr>
              <a:t>?</a:t>
            </a:r>
            <a:endParaRPr lang="tr-TR" sz="2400" b="1" i="0" dirty="0">
              <a:solidFill>
                <a:srgbClr val="262626"/>
              </a:solidFill>
              <a:effectLst/>
              <a:latin typeface="+mj-lt"/>
              <a:cs typeface="Calibri" panose="020F0502020204030204" pitchFamily="34" charset="0"/>
            </a:endParaRPr>
          </a:p>
          <a:p>
            <a:pPr marL="285750" indent="-285750">
              <a:buFont typeface="Wingdings" panose="05000000000000000000" pitchFamily="2" charset="2"/>
              <a:buChar char="§"/>
            </a:pPr>
            <a:endParaRPr lang="en-US" sz="2400" b="1" i="0" dirty="0">
              <a:solidFill>
                <a:srgbClr val="262626"/>
              </a:solidFill>
              <a:effectLst/>
              <a:latin typeface="+mj-lt"/>
              <a:cs typeface="Calibri" panose="020F0502020204030204" pitchFamily="34" charset="0"/>
            </a:endParaRPr>
          </a:p>
          <a:p>
            <a:pPr marL="285750" indent="-285750">
              <a:buFont typeface="Wingdings" panose="05000000000000000000" pitchFamily="2" charset="2"/>
              <a:buChar char="§"/>
            </a:pPr>
            <a:r>
              <a:rPr lang="tr-TR" sz="2400" b="1" dirty="0">
                <a:solidFill>
                  <a:srgbClr val="C00000"/>
                </a:solidFill>
                <a:latin typeface="+mj-lt"/>
                <a:cs typeface="Calibri" panose="020F0502020204030204" pitchFamily="34" charset="0"/>
              </a:rPr>
              <a:t>İş Sürekliliği </a:t>
            </a:r>
            <a:r>
              <a:rPr lang="en-US" sz="2400" b="1" dirty="0" err="1">
                <a:solidFill>
                  <a:srgbClr val="C00000"/>
                </a:solidFill>
                <a:latin typeface="+mj-lt"/>
                <a:cs typeface="Calibri" panose="020F0502020204030204" pitchFamily="34" charset="0"/>
              </a:rPr>
              <a:t>Strateji</a:t>
            </a:r>
            <a:r>
              <a:rPr lang="tr-TR" sz="2400" b="1" dirty="0">
                <a:solidFill>
                  <a:srgbClr val="C00000"/>
                </a:solidFill>
                <a:latin typeface="+mj-lt"/>
                <a:cs typeface="Calibri" panose="020F0502020204030204" pitchFamily="34" charset="0"/>
              </a:rPr>
              <a:t> ve Çözümleri</a:t>
            </a:r>
            <a:r>
              <a:rPr lang="en-US" sz="2400" b="1" dirty="0">
                <a:solidFill>
                  <a:srgbClr val="C00000"/>
                </a:solidFill>
                <a:latin typeface="+mj-lt"/>
                <a:cs typeface="Calibri" panose="020F0502020204030204" pitchFamily="34" charset="0"/>
              </a:rPr>
              <a:t>: </a:t>
            </a:r>
            <a:r>
              <a:rPr lang="tr-TR" sz="2400" b="1" dirty="0">
                <a:solidFill>
                  <a:srgbClr val="262626"/>
                </a:solidFill>
                <a:latin typeface="+mj-lt"/>
                <a:cs typeface="Calibri" panose="020F0502020204030204" pitchFamily="34" charset="0"/>
              </a:rPr>
              <a:t>Nasıl korumak ve kurtarmak gerekiyor</a:t>
            </a:r>
            <a:r>
              <a:rPr lang="en-US" sz="2400" b="1" dirty="0">
                <a:solidFill>
                  <a:srgbClr val="262626"/>
                </a:solidFill>
                <a:latin typeface="+mj-lt"/>
                <a:cs typeface="Calibri" panose="020F0502020204030204" pitchFamily="34" charset="0"/>
              </a:rPr>
              <a:t>?</a:t>
            </a:r>
          </a:p>
        </p:txBody>
      </p:sp>
    </p:spTree>
    <p:extLst>
      <p:ext uri="{BB962C8B-B14F-4D97-AF65-F5344CB8AC3E}">
        <p14:creationId xmlns:p14="http://schemas.microsoft.com/office/powerpoint/2010/main" val="951078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13</a:t>
            </a:fld>
            <a:endParaRPr lang="en-US" dirty="0"/>
          </a:p>
        </p:txBody>
      </p:sp>
      <p:grpSp>
        <p:nvGrpSpPr>
          <p:cNvPr id="6" name="Group 8">
            <a:extLst>
              <a:ext uri="{FF2B5EF4-FFF2-40B4-BE49-F238E27FC236}">
                <a16:creationId xmlns:a16="http://schemas.microsoft.com/office/drawing/2014/main" id="{B8A3935B-6E35-4C49-934C-63F2C49F02D1}"/>
              </a:ext>
            </a:extLst>
          </p:cNvPr>
          <p:cNvGrpSpPr/>
          <p:nvPr/>
        </p:nvGrpSpPr>
        <p:grpSpPr>
          <a:xfrm>
            <a:off x="1662689" y="3191775"/>
            <a:ext cx="9932663" cy="2602056"/>
            <a:chOff x="711400" y="1709625"/>
            <a:chExt cx="10769199" cy="3438749"/>
          </a:xfrm>
        </p:grpSpPr>
        <p:pic>
          <p:nvPicPr>
            <p:cNvPr id="7" name="Picture 10">
              <a:extLst>
                <a:ext uri="{FF2B5EF4-FFF2-40B4-BE49-F238E27FC236}">
                  <a16:creationId xmlns:a16="http://schemas.microsoft.com/office/drawing/2014/main" id="{BB0BFCF3-1E43-4984-94AD-59C5ABDA25AA}"/>
                </a:ext>
              </a:extLst>
            </p:cNvPr>
            <p:cNvPicPr>
              <a:picLocks noChangeAspect="1"/>
            </p:cNvPicPr>
            <p:nvPr/>
          </p:nvPicPr>
          <p:blipFill>
            <a:blip r:embed="rId2"/>
            <a:stretch>
              <a:fillRect/>
            </a:stretch>
          </p:blipFill>
          <p:spPr>
            <a:xfrm>
              <a:off x="711400" y="1709625"/>
              <a:ext cx="10769199" cy="3438749"/>
            </a:xfrm>
            <a:prstGeom prst="rect">
              <a:avLst/>
            </a:prstGeom>
          </p:spPr>
        </p:pic>
        <p:sp>
          <p:nvSpPr>
            <p:cNvPr id="8" name="Arrow: Right 12">
              <a:extLst>
                <a:ext uri="{FF2B5EF4-FFF2-40B4-BE49-F238E27FC236}">
                  <a16:creationId xmlns:a16="http://schemas.microsoft.com/office/drawing/2014/main" id="{5BEF6449-2579-4F5E-8D06-1A10F656A372}"/>
                </a:ext>
              </a:extLst>
            </p:cNvPr>
            <p:cNvSpPr/>
            <p:nvPr/>
          </p:nvSpPr>
          <p:spPr>
            <a:xfrm>
              <a:off x="768585" y="1801903"/>
              <a:ext cx="2586515" cy="1193957"/>
            </a:xfrm>
            <a:prstGeom prst="rightArrow">
              <a:avLst/>
            </a:prstGeom>
            <a:solidFill>
              <a:srgbClr val="5B9BD5">
                <a:lumMod val="75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Calibri" panose="020F0502020204030204"/>
                  <a:ea typeface="+mn-ea"/>
                  <a:cs typeface="+mn-cs"/>
                </a:rPr>
                <a:t>Koruma</a:t>
              </a: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 ve Risk </a:t>
              </a:r>
              <a:r>
                <a:rPr kumimoji="0" lang="tr-TR" sz="1800" b="0" i="0" u="none" strike="noStrike" kern="0" cap="none" spc="0" normalizeH="0" baseline="0" dirty="0" err="1">
                  <a:ln>
                    <a:noFill/>
                  </a:ln>
                  <a:solidFill>
                    <a:prstClr val="white"/>
                  </a:solidFill>
                  <a:effectLst/>
                  <a:uLnTx/>
                  <a:uFillTx/>
                  <a:latin typeface="Calibri" panose="020F0502020204030204"/>
                  <a:ea typeface="+mn-ea"/>
                  <a:cs typeface="+mn-cs"/>
                </a:rPr>
                <a:t>Azaltm</a:t>
              </a: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a</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Arrow: Right 13">
              <a:extLst>
                <a:ext uri="{FF2B5EF4-FFF2-40B4-BE49-F238E27FC236}">
                  <a16:creationId xmlns:a16="http://schemas.microsoft.com/office/drawing/2014/main" id="{C3484EDE-7AB9-44B9-9430-579A916E902A}"/>
                </a:ext>
              </a:extLst>
            </p:cNvPr>
            <p:cNvSpPr/>
            <p:nvPr/>
          </p:nvSpPr>
          <p:spPr>
            <a:xfrm>
              <a:off x="4185597" y="1801903"/>
              <a:ext cx="2508995" cy="1193957"/>
            </a:xfrm>
            <a:prstGeom prst="rightArrow">
              <a:avLst/>
            </a:prstGeom>
            <a:solidFill>
              <a:srgbClr val="5B9BD5">
                <a:lumMod val="75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Acil Durum </a:t>
              </a:r>
              <a:r>
                <a:rPr kumimoji="0" lang="en-US" sz="1800" b="0" i="0" u="none" strike="noStrike" kern="0" cap="none" spc="0" normalizeH="0" baseline="0" noProof="0" dirty="0" err="1">
                  <a:ln>
                    <a:noFill/>
                  </a:ln>
                  <a:solidFill>
                    <a:prstClr val="white"/>
                  </a:solidFill>
                  <a:effectLst/>
                  <a:uLnTx/>
                  <a:uFillTx/>
                  <a:latin typeface="Calibri" panose="020F0502020204030204"/>
                  <a:ea typeface="+mn-ea"/>
                  <a:cs typeface="+mn-cs"/>
                </a:rPr>
                <a:t>Müdahale</a:t>
              </a: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 </a:t>
              </a:r>
              <a:r>
                <a:rPr kumimoji="0" lang="en-US" sz="1800" b="0" i="0" u="none" strike="noStrike" kern="0" cap="none" spc="0" normalizeH="0" baseline="0" noProof="0" dirty="0" err="1">
                  <a:ln>
                    <a:noFill/>
                  </a:ln>
                  <a:solidFill>
                    <a:prstClr val="white"/>
                  </a:solidFill>
                  <a:effectLst/>
                  <a:uLnTx/>
                  <a:uFillTx/>
                  <a:latin typeface="Calibri" panose="020F0502020204030204"/>
                  <a:ea typeface="+mn-ea"/>
                  <a:cs typeface="+mn-cs"/>
                </a:rPr>
                <a:t>Planları</a:t>
              </a: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Arrow: Right 14">
              <a:extLst>
                <a:ext uri="{FF2B5EF4-FFF2-40B4-BE49-F238E27FC236}">
                  <a16:creationId xmlns:a16="http://schemas.microsoft.com/office/drawing/2014/main" id="{5A8D2423-BCE5-4CD4-955A-12AF01CF37A8}"/>
                </a:ext>
              </a:extLst>
            </p:cNvPr>
            <p:cNvSpPr/>
            <p:nvPr/>
          </p:nvSpPr>
          <p:spPr>
            <a:xfrm>
              <a:off x="7507662" y="1801902"/>
              <a:ext cx="3885972" cy="1193957"/>
            </a:xfrm>
            <a:prstGeom prst="rightArrow">
              <a:avLst/>
            </a:prstGeom>
            <a:solidFill>
              <a:srgbClr val="5B9BD5">
                <a:lumMod val="75000"/>
              </a:srgbClr>
            </a:solidFill>
            <a:ln w="12700" cap="flat" cmpd="sng" algn="ctr">
              <a:solidFill>
                <a:srgbClr val="5B9BD5">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err="1">
                  <a:ln>
                    <a:noFill/>
                  </a:ln>
                  <a:solidFill>
                    <a:prstClr val="white"/>
                  </a:solidFill>
                  <a:effectLst/>
                  <a:uLnTx/>
                  <a:uFillTx/>
                  <a:latin typeface="Calibri" panose="020F0502020204030204"/>
                  <a:ea typeface="+mn-ea"/>
                  <a:cs typeface="+mn-cs"/>
                </a:rPr>
                <a:t>Süreklilik</a:t>
              </a:r>
              <a:r>
                <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rPr>
                <a:t> ve Kurtarma </a:t>
              </a:r>
              <a:r>
                <a:rPr kumimoji="0" lang="en-US" sz="1800" b="0" i="0" u="none" strike="noStrike" kern="0" cap="none" spc="0" normalizeH="0" baseline="0" noProof="0" dirty="0" err="1">
                  <a:ln>
                    <a:noFill/>
                  </a:ln>
                  <a:solidFill>
                    <a:prstClr val="white"/>
                  </a:solidFill>
                  <a:effectLst/>
                  <a:uLnTx/>
                  <a:uFillTx/>
                  <a:latin typeface="Calibri" panose="020F0502020204030204"/>
                  <a:ea typeface="+mn-ea"/>
                  <a:cs typeface="+mn-cs"/>
                </a:rPr>
                <a:t>Seçenekleri</a:t>
              </a: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172528" y="1861525"/>
            <a:ext cx="11749178" cy="1567476"/>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Strateji ve Çözümler</a:t>
            </a:r>
          </a:p>
          <a:p>
            <a:pPr marL="342900" indent="-342900" algn="just">
              <a:spcBef>
                <a:spcPts val="600"/>
              </a:spcBef>
              <a:buFont typeface="Symbol" pitchFamily="2" charset="2"/>
              <a:buChar char=""/>
            </a:pPr>
            <a:r>
              <a:rPr lang="tr-TR" sz="2000" b="1" dirty="0">
                <a:solidFill>
                  <a:srgbClr val="C00000"/>
                </a:solidFill>
                <a:latin typeface="+mj-lt"/>
                <a:ea typeface="Times New Roman" panose="02020603050405020304" pitchFamily="18" charset="0"/>
              </a:rPr>
              <a:t>Strateji 1: </a:t>
            </a:r>
            <a:r>
              <a:rPr lang="tr-TR" sz="2000" b="1" dirty="0">
                <a:solidFill>
                  <a:srgbClr val="000000"/>
                </a:solidFill>
                <a:latin typeface="+mj-lt"/>
                <a:ea typeface="Times New Roman" panose="02020603050405020304" pitchFamily="18" charset="0"/>
              </a:rPr>
              <a:t>Kritik aktivitenin hasarlı ya da etkilenen yerde başlatılması.</a:t>
            </a:r>
            <a:endParaRPr lang="tr-TR" sz="2000" b="1" dirty="0">
              <a:solidFill>
                <a:prstClr val="black"/>
              </a:solidFill>
              <a:latin typeface="+mj-lt"/>
              <a:ea typeface="Times New Roman" panose="02020603050405020304" pitchFamily="18" charset="0"/>
            </a:endParaRPr>
          </a:p>
          <a:p>
            <a:pPr marL="342900" indent="-342900" algn="just">
              <a:spcBef>
                <a:spcPts val="600"/>
              </a:spcBef>
              <a:buFont typeface="Symbol" pitchFamily="2" charset="2"/>
              <a:buChar char=""/>
            </a:pPr>
            <a:r>
              <a:rPr lang="tr-TR" sz="2000" b="1" dirty="0">
                <a:solidFill>
                  <a:srgbClr val="C00000"/>
                </a:solidFill>
                <a:latin typeface="+mj-lt"/>
                <a:ea typeface="Times New Roman" panose="02020603050405020304" pitchFamily="18" charset="0"/>
              </a:rPr>
              <a:t>Strateji 2: </a:t>
            </a:r>
            <a:r>
              <a:rPr lang="tr-TR" sz="2000" b="1" dirty="0">
                <a:solidFill>
                  <a:srgbClr val="000000"/>
                </a:solidFill>
                <a:latin typeface="+mj-lt"/>
                <a:ea typeface="Times New Roman" panose="02020603050405020304" pitchFamily="18" charset="0"/>
              </a:rPr>
              <a:t>Kritik aktivitenin alternatif bir yerde (organizasyon içinde veya dışında) başlatılması</a:t>
            </a:r>
            <a:endParaRPr lang="tr-TR" sz="2000" b="1" dirty="0">
              <a:solidFill>
                <a:prstClr val="black"/>
              </a:solidFill>
              <a:latin typeface="+mj-lt"/>
              <a:ea typeface="Times New Roman" panose="02020603050405020304" pitchFamily="18" charset="0"/>
            </a:endParaRPr>
          </a:p>
          <a:p>
            <a:pPr marL="342900" indent="-342900" algn="just">
              <a:spcBef>
                <a:spcPts val="600"/>
              </a:spcBef>
              <a:buFont typeface="Symbol" pitchFamily="2" charset="2"/>
              <a:buChar char=""/>
            </a:pPr>
            <a:r>
              <a:rPr lang="tr-TR" sz="2000" b="1" dirty="0">
                <a:solidFill>
                  <a:srgbClr val="C00000"/>
                </a:solidFill>
                <a:latin typeface="+mj-lt"/>
                <a:ea typeface="Times New Roman" panose="02020603050405020304" pitchFamily="18" charset="0"/>
              </a:rPr>
              <a:t>Strateji 3: </a:t>
            </a:r>
            <a:r>
              <a:rPr lang="tr-TR" sz="2000" b="1" dirty="0">
                <a:solidFill>
                  <a:srgbClr val="000000"/>
                </a:solidFill>
                <a:latin typeface="+mj-lt"/>
                <a:ea typeface="Times New Roman" panose="02020603050405020304" pitchFamily="18" charset="0"/>
              </a:rPr>
              <a:t>Kritik aktivitenin alternatif metotlarla (veya geçici çözüm yöntemleri) başlatılması</a:t>
            </a:r>
            <a:endParaRPr lang="tr-TR" sz="2000" b="1" dirty="0">
              <a:solidFill>
                <a:prstClr val="black"/>
              </a:solidFill>
              <a:latin typeface="+mj-lt"/>
              <a:ea typeface="Times New Roman" panose="02020603050405020304" pitchFamily="18" charset="0"/>
            </a:endParaRP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endParaRPr>
          </a:p>
        </p:txBody>
      </p:sp>
      <p:pic>
        <p:nvPicPr>
          <p:cNvPr id="11" name="Resim 10">
            <a:extLst>
              <a:ext uri="{FF2B5EF4-FFF2-40B4-BE49-F238E27FC236}">
                <a16:creationId xmlns:a16="http://schemas.microsoft.com/office/drawing/2014/main" id="{2F574FC7-4116-4816-9C90-6570ED75916A}"/>
              </a:ext>
            </a:extLst>
          </p:cNvPr>
          <p:cNvPicPr>
            <a:picLocks noChangeAspect="1"/>
          </p:cNvPicPr>
          <p:nvPr/>
        </p:nvPicPr>
        <p:blipFill>
          <a:blip r:embed="rId3"/>
          <a:stretch>
            <a:fillRect/>
          </a:stretch>
        </p:blipFill>
        <p:spPr>
          <a:xfrm>
            <a:off x="2053996" y="5793831"/>
            <a:ext cx="8839200" cy="988399"/>
          </a:xfrm>
          <a:prstGeom prst="rect">
            <a:avLst/>
          </a:prstGeom>
        </p:spPr>
      </p:pic>
    </p:spTree>
    <p:extLst>
      <p:ext uri="{BB962C8B-B14F-4D97-AF65-F5344CB8AC3E}">
        <p14:creationId xmlns:p14="http://schemas.microsoft.com/office/powerpoint/2010/main" val="36539313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14</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467920" y="1792514"/>
            <a:ext cx="11255041" cy="84285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 Planları</a:t>
            </a:r>
            <a:endPar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endParaRPr>
          </a:p>
        </p:txBody>
      </p:sp>
      <p:sp>
        <p:nvSpPr>
          <p:cNvPr id="6" name="Metin kutusu 5">
            <a:extLst>
              <a:ext uri="{FF2B5EF4-FFF2-40B4-BE49-F238E27FC236}">
                <a16:creationId xmlns:a16="http://schemas.microsoft.com/office/drawing/2014/main" id="{A03D15DD-9372-4D29-B089-29E28004C5E2}"/>
              </a:ext>
            </a:extLst>
          </p:cNvPr>
          <p:cNvSpPr txBox="1"/>
          <p:nvPr/>
        </p:nvSpPr>
        <p:spPr>
          <a:xfrm>
            <a:off x="4378607" y="2272126"/>
            <a:ext cx="4031673" cy="2062103"/>
          </a:xfrm>
          <a:prstGeom prst="rect">
            <a:avLst/>
          </a:prstGeom>
          <a:noFill/>
          <a:ln>
            <a:solidFill>
              <a:srgbClr val="C00000"/>
            </a:solidFill>
          </a:ln>
        </p:spPr>
        <p:txBody>
          <a:bodyPr wrap="square">
            <a:spAutoFit/>
          </a:bodyPr>
          <a:lstStyle/>
          <a:p>
            <a:pPr algn="just"/>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Kriz Yönetim Planı (K</a:t>
            </a:r>
            <a:r>
              <a:rPr lang="en-US" sz="1600" b="1" dirty="0">
                <a:solidFill>
                  <a:srgbClr val="C00000"/>
                </a:solidFill>
                <a:latin typeface="Calibri" panose="020F0502020204030204"/>
                <a:ea typeface="Calibri" panose="020F0502020204030204" pitchFamily="34" charset="0"/>
                <a:cs typeface="Times New Roman" panose="02020603050405020304" pitchFamily="18" charset="0"/>
              </a:rPr>
              <a:t>Y</a:t>
            </a:r>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P)</a:t>
            </a:r>
          </a:p>
          <a:p>
            <a:pPr algn="just"/>
            <a:r>
              <a:rPr lang="tr-TR" sz="1600" dirty="0">
                <a:solidFill>
                  <a:prstClr val="black"/>
                </a:solidFill>
                <a:latin typeface="Calibri" panose="020F0502020204030204"/>
                <a:ea typeface="Calibri" panose="020F0502020204030204" pitchFamily="34" charset="0"/>
                <a:cs typeface="Times New Roman" panose="02020603050405020304" pitchFamily="18" charset="0"/>
              </a:rPr>
              <a:t>Bir organizasyonun, ciddi güvenlik, finansal ve itibar etkilerine sahip olma potansiyeli olan olayları yönetme yeteneği</a:t>
            </a:r>
          </a:p>
          <a:p>
            <a:pPr algn="just"/>
            <a:endParaRPr lang="tr-TR" sz="1600" i="1" dirty="0">
              <a:solidFill>
                <a:prstClr val="black"/>
              </a:solidFill>
              <a:latin typeface="Calibri" panose="020F0502020204030204"/>
              <a:ea typeface="Calibri" panose="020F0502020204030204" pitchFamily="34" charset="0"/>
              <a:cs typeface="Times New Roman" panose="02020603050405020304" pitchFamily="18" charset="0"/>
            </a:endParaRPr>
          </a:p>
          <a:p>
            <a:pPr algn="just"/>
            <a:r>
              <a:rPr lang="tr-TR" sz="1600" i="1" dirty="0">
                <a:solidFill>
                  <a:prstClr val="black"/>
                </a:solidFill>
                <a:latin typeface="Calibri" panose="020F0502020204030204"/>
                <a:ea typeface="Calibri" panose="020F0502020204030204" pitchFamily="34" charset="0"/>
                <a:cs typeface="Times New Roman" panose="02020603050405020304" pitchFamily="18" charset="0"/>
              </a:rPr>
              <a:t>Önceden tanımlanmış üst seviye yönetim ekibi, krizi yönetmek için bir araya gelir.</a:t>
            </a:r>
          </a:p>
          <a:p>
            <a:pPr algn="just"/>
            <a:endParaRPr lang="tr-TR" sz="1600" i="1" dirty="0">
              <a:solidFill>
                <a:prstClr val="black"/>
              </a:solidFill>
              <a:latin typeface="Calibri" panose="020F0502020204030204"/>
              <a:ea typeface="Calibri" panose="020F0502020204030204" pitchFamily="34" charset="0"/>
              <a:cs typeface="Times New Roman" panose="02020603050405020304" pitchFamily="18" charset="0"/>
            </a:endParaRPr>
          </a:p>
        </p:txBody>
      </p:sp>
      <p:sp>
        <p:nvSpPr>
          <p:cNvPr id="7" name="Metin kutusu 6">
            <a:extLst>
              <a:ext uri="{FF2B5EF4-FFF2-40B4-BE49-F238E27FC236}">
                <a16:creationId xmlns:a16="http://schemas.microsoft.com/office/drawing/2014/main" id="{33B90EB8-FFAE-42CF-B7FB-0BA6495B5D9A}"/>
              </a:ext>
            </a:extLst>
          </p:cNvPr>
          <p:cNvSpPr txBox="1"/>
          <p:nvPr/>
        </p:nvSpPr>
        <p:spPr>
          <a:xfrm>
            <a:off x="8510450" y="2272126"/>
            <a:ext cx="3346422" cy="2062103"/>
          </a:xfrm>
          <a:prstGeom prst="rect">
            <a:avLst/>
          </a:prstGeom>
          <a:noFill/>
          <a:ln>
            <a:solidFill>
              <a:srgbClr val="C00000"/>
            </a:solidFill>
          </a:ln>
        </p:spPr>
        <p:txBody>
          <a:bodyPr wrap="square">
            <a:spAutoFit/>
          </a:bodyPr>
          <a:lstStyle/>
          <a:p>
            <a:pPr algn="just"/>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Kriz İletişim Planı (KİP)</a:t>
            </a:r>
          </a:p>
          <a:p>
            <a:pPr algn="just"/>
            <a:r>
              <a:rPr lang="tr-TR" sz="1600" dirty="0">
                <a:solidFill>
                  <a:prstClr val="black"/>
                </a:solidFill>
                <a:latin typeface="Calibri" panose="020F0502020204030204"/>
                <a:ea typeface="Calibri" panose="020F0502020204030204" pitchFamily="34" charset="0"/>
                <a:cs typeface="Times New Roman" panose="02020603050405020304" pitchFamily="18" charset="0"/>
              </a:rPr>
              <a:t>Organizasyonun kârlılığını, itibarını ve operasyon yeteneğini negatif olarak etkileyecek kritik bir duruma müdahale etmek için süreçleri tanımlayan bir doküman.</a:t>
            </a:r>
          </a:p>
          <a:p>
            <a:pPr algn="just"/>
            <a:endParaRPr lang="tr-TR" sz="1600" i="1" dirty="0">
              <a:solidFill>
                <a:prstClr val="black"/>
              </a:solidFill>
              <a:latin typeface="Calibri" panose="020F0502020204030204"/>
              <a:ea typeface="Calibri" panose="020F0502020204030204" pitchFamily="34" charset="0"/>
              <a:cs typeface="Times New Roman" panose="02020603050405020304" pitchFamily="18" charset="0"/>
            </a:endParaRPr>
          </a:p>
          <a:p>
            <a:pPr algn="just"/>
            <a:r>
              <a:rPr lang="tr-TR" sz="1600" i="1" dirty="0">
                <a:solidFill>
                  <a:prstClr val="black"/>
                </a:solidFill>
                <a:latin typeface="Calibri" panose="020F0502020204030204"/>
                <a:ea typeface="Calibri" panose="020F0502020204030204" pitchFamily="34" charset="0"/>
                <a:cs typeface="Times New Roman" panose="02020603050405020304" pitchFamily="18" charset="0"/>
              </a:rPr>
              <a:t>İç ve dış iletişim süreçleri</a:t>
            </a:r>
          </a:p>
        </p:txBody>
      </p:sp>
      <p:sp>
        <p:nvSpPr>
          <p:cNvPr id="8" name="Metin kutusu 7">
            <a:extLst>
              <a:ext uri="{FF2B5EF4-FFF2-40B4-BE49-F238E27FC236}">
                <a16:creationId xmlns:a16="http://schemas.microsoft.com/office/drawing/2014/main" id="{78ED8FCB-282C-4F59-B3E4-FB4300A4FEFE}"/>
              </a:ext>
            </a:extLst>
          </p:cNvPr>
          <p:cNvSpPr txBox="1"/>
          <p:nvPr/>
        </p:nvSpPr>
        <p:spPr>
          <a:xfrm>
            <a:off x="4361991" y="4374062"/>
            <a:ext cx="4031673" cy="2062103"/>
          </a:xfrm>
          <a:prstGeom prst="rect">
            <a:avLst/>
          </a:prstGeom>
          <a:noFill/>
          <a:ln>
            <a:solidFill>
              <a:srgbClr val="C00000"/>
            </a:solidFill>
          </a:ln>
        </p:spPr>
        <p:txBody>
          <a:bodyPr wrap="square">
            <a:spAutoFit/>
          </a:bodyPr>
          <a:lstStyle/>
          <a:p>
            <a:pPr algn="ctr"/>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Bilişim Teknolojileri İş Sürekliliği/Kurtarma Planı (BTKP)</a:t>
            </a:r>
          </a:p>
          <a:p>
            <a:pPr algn="just"/>
            <a:r>
              <a:rPr lang="tr-TR" sz="1600" dirty="0">
                <a:solidFill>
                  <a:prstClr val="black"/>
                </a:solidFill>
                <a:latin typeface="Calibri" panose="020F0502020204030204"/>
                <a:ea typeface="Calibri" panose="020F0502020204030204" pitchFamily="34" charset="0"/>
                <a:cs typeface="Times New Roman" panose="02020603050405020304" pitchFamily="18" charset="0"/>
              </a:rPr>
              <a:t>Teknoloji kurtarma çabasını yönetmek için gerekli olan kaynaklar, aksiyonlar, görevler ve veriyi tanımlayan doküman.</a:t>
            </a:r>
          </a:p>
          <a:p>
            <a:pPr algn="just"/>
            <a:endParaRPr lang="tr-TR" sz="1600" dirty="0">
              <a:solidFill>
                <a:prstClr val="black"/>
              </a:solidFill>
              <a:latin typeface="Calibri" panose="020F0502020204030204"/>
              <a:ea typeface="Calibri" panose="020F0502020204030204" pitchFamily="34" charset="0"/>
              <a:cs typeface="Times New Roman" panose="02020603050405020304" pitchFamily="18" charset="0"/>
            </a:endParaRPr>
          </a:p>
          <a:p>
            <a:pPr algn="just"/>
            <a:r>
              <a:rPr lang="tr-TR" sz="1600" i="1" dirty="0">
                <a:solidFill>
                  <a:prstClr val="black"/>
                </a:solidFill>
                <a:latin typeface="Calibri" panose="020F0502020204030204"/>
                <a:ea typeface="Calibri" panose="020F0502020204030204" pitchFamily="34" charset="0"/>
                <a:cs typeface="Times New Roman" panose="02020603050405020304" pitchFamily="18" charset="0"/>
              </a:rPr>
              <a:t>Bilişim teknolojilerini yeniden geri getirme ve kullanılabilir kılma</a:t>
            </a:r>
          </a:p>
        </p:txBody>
      </p:sp>
      <p:sp>
        <p:nvSpPr>
          <p:cNvPr id="9" name="Metin kutusu 8">
            <a:extLst>
              <a:ext uri="{FF2B5EF4-FFF2-40B4-BE49-F238E27FC236}">
                <a16:creationId xmlns:a16="http://schemas.microsoft.com/office/drawing/2014/main" id="{8A8D2DCA-BEE6-4631-A25A-BB4899F08654}"/>
              </a:ext>
            </a:extLst>
          </p:cNvPr>
          <p:cNvSpPr txBox="1"/>
          <p:nvPr/>
        </p:nvSpPr>
        <p:spPr>
          <a:xfrm>
            <a:off x="8510451" y="4371364"/>
            <a:ext cx="3346422" cy="2062103"/>
          </a:xfrm>
          <a:prstGeom prst="rect">
            <a:avLst/>
          </a:prstGeom>
          <a:noFill/>
          <a:ln>
            <a:solidFill>
              <a:srgbClr val="C00000"/>
            </a:solidFill>
          </a:ln>
        </p:spPr>
        <p:txBody>
          <a:bodyPr wrap="square">
            <a:spAutoFit/>
          </a:bodyPr>
          <a:lstStyle/>
          <a:p>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Senaryo Tabanlı Planlama (STP)</a:t>
            </a:r>
          </a:p>
          <a:p>
            <a:r>
              <a:rPr lang="tr-TR" sz="1600" dirty="0">
                <a:solidFill>
                  <a:prstClr val="black"/>
                </a:solidFill>
                <a:latin typeface="Calibri" panose="020F0502020204030204"/>
                <a:ea typeface="Calibri" panose="020F0502020204030204" pitchFamily="34" charset="0"/>
                <a:cs typeface="Times New Roman" panose="02020603050405020304" pitchFamily="18" charset="0"/>
              </a:rPr>
              <a:t>Belirli bir amaç, kesinti tipine yönelik olarak hazırlanır (örneğin, </a:t>
            </a:r>
            <a:r>
              <a:rPr lang="tr-TR" sz="1600" dirty="0" err="1">
                <a:solidFill>
                  <a:prstClr val="black"/>
                </a:solidFill>
                <a:latin typeface="Calibri" panose="020F0502020204030204"/>
                <a:ea typeface="Calibri" panose="020F0502020204030204" pitchFamily="34" charset="0"/>
                <a:cs typeface="Times New Roman" panose="02020603050405020304" pitchFamily="18" charset="0"/>
              </a:rPr>
              <a:t>pandemi</a:t>
            </a:r>
            <a:r>
              <a:rPr lang="tr-TR" sz="1600" dirty="0">
                <a:solidFill>
                  <a:prstClr val="black"/>
                </a:solidFill>
                <a:latin typeface="Calibri" panose="020F0502020204030204"/>
                <a:ea typeface="Calibri" panose="020F0502020204030204" pitchFamily="34" charset="0"/>
                <a:cs typeface="Times New Roman" panose="02020603050405020304" pitchFamily="18" charset="0"/>
              </a:rPr>
              <a:t>, işçi kesintisi, siber güvenlik)</a:t>
            </a:r>
            <a:endParaRPr lang="tr-TR" sz="1600" dirty="0">
              <a:solidFill>
                <a:srgbClr val="0070C0"/>
              </a:solidFill>
              <a:latin typeface="Calibri" panose="020F0502020204030204"/>
              <a:ea typeface="Calibri" panose="020F0502020204030204" pitchFamily="34" charset="0"/>
              <a:cs typeface="Times New Roman" panose="02020603050405020304" pitchFamily="18" charset="0"/>
            </a:endParaRPr>
          </a:p>
          <a:p>
            <a:r>
              <a:rPr lang="tr-TR" sz="1600" b="1" dirty="0" err="1">
                <a:solidFill>
                  <a:srgbClr val="C00000"/>
                </a:solidFill>
                <a:latin typeface="Calibri" panose="020F0502020204030204"/>
                <a:ea typeface="Calibri" panose="020F0502020204030204" pitchFamily="34" charset="0"/>
                <a:cs typeface="Times New Roman" panose="02020603050405020304" pitchFamily="18" charset="0"/>
              </a:rPr>
              <a:t>Psikososyal</a:t>
            </a:r>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 Plan</a:t>
            </a:r>
          </a:p>
          <a:p>
            <a:r>
              <a:rPr lang="tr-TR" sz="1600" dirty="0">
                <a:solidFill>
                  <a:prstClr val="black"/>
                </a:solidFill>
                <a:latin typeface="Calibri" panose="020F0502020204030204"/>
                <a:ea typeface="Calibri" panose="020F0502020204030204" pitchFamily="34" charset="0"/>
                <a:cs typeface="Times New Roman" panose="02020603050405020304" pitchFamily="18" charset="0"/>
              </a:rPr>
              <a:t>Bir kesinti sırasında çalışanların sosyal ve psikolojik sağlığını desteklemek için hazırlanan plan</a:t>
            </a:r>
          </a:p>
        </p:txBody>
      </p:sp>
      <p:sp>
        <p:nvSpPr>
          <p:cNvPr id="10" name="Metin kutusu 9">
            <a:extLst>
              <a:ext uri="{FF2B5EF4-FFF2-40B4-BE49-F238E27FC236}">
                <a16:creationId xmlns:a16="http://schemas.microsoft.com/office/drawing/2014/main" id="{C3F04D00-37E9-4315-9E34-6F61DCA7BB92}"/>
              </a:ext>
            </a:extLst>
          </p:cNvPr>
          <p:cNvSpPr txBox="1"/>
          <p:nvPr/>
        </p:nvSpPr>
        <p:spPr>
          <a:xfrm>
            <a:off x="101508" y="2306638"/>
            <a:ext cx="4260483" cy="2308324"/>
          </a:xfrm>
          <a:prstGeom prst="rect">
            <a:avLst/>
          </a:prstGeom>
          <a:noFill/>
          <a:ln>
            <a:solidFill>
              <a:srgbClr val="C00000"/>
            </a:solidFill>
          </a:ln>
        </p:spPr>
        <p:txBody>
          <a:bodyPr wrap="square">
            <a:spAutoFit/>
          </a:bodyPr>
          <a:lstStyle/>
          <a:p>
            <a:pPr algn="just"/>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İş Sürekliliği Planı (İSP)</a:t>
            </a:r>
          </a:p>
          <a:p>
            <a:pPr algn="just"/>
            <a:r>
              <a:rPr lang="tr-TR" sz="1600" dirty="0">
                <a:solidFill>
                  <a:prstClr val="black"/>
                </a:solidFill>
                <a:latin typeface="Calibri" panose="020F0502020204030204"/>
                <a:ea typeface="Calibri" panose="020F0502020204030204" pitchFamily="34" charset="0"/>
                <a:cs typeface="Times New Roman" panose="02020603050405020304" pitchFamily="18" charset="0"/>
              </a:rPr>
              <a:t>Organizasyonun önceden belirlenen kabul edilebilir seviyede kritik aktivitelerini sürdürmesini sağlayan, bir olay anında kullanılmak üzere geliştirilen, bir araya getirilen ve hazır olarak bekletilen idame ettirilen kayıt altına alınmış prosedürler ve bilgi koleksiyonu</a:t>
            </a:r>
          </a:p>
          <a:p>
            <a:pPr algn="just"/>
            <a:r>
              <a:rPr lang="tr-TR" sz="1600" i="1" dirty="0">
                <a:solidFill>
                  <a:prstClr val="black"/>
                </a:solidFill>
                <a:latin typeface="Calibri" panose="020F0502020204030204"/>
                <a:ea typeface="Calibri" panose="020F0502020204030204" pitchFamily="34" charset="0"/>
                <a:cs typeface="Times New Roman" panose="02020603050405020304" pitchFamily="18" charset="0"/>
              </a:rPr>
              <a:t>Bir iş kesintisi sonrasında devam edebilme yeteneği</a:t>
            </a:r>
          </a:p>
        </p:txBody>
      </p:sp>
      <p:sp>
        <p:nvSpPr>
          <p:cNvPr id="11" name="Metin kutusu 10">
            <a:extLst>
              <a:ext uri="{FF2B5EF4-FFF2-40B4-BE49-F238E27FC236}">
                <a16:creationId xmlns:a16="http://schemas.microsoft.com/office/drawing/2014/main" id="{0C1611D7-97DF-42D5-B360-80DDA0980E35}"/>
              </a:ext>
            </a:extLst>
          </p:cNvPr>
          <p:cNvSpPr txBox="1"/>
          <p:nvPr/>
        </p:nvSpPr>
        <p:spPr>
          <a:xfrm>
            <a:off x="118762" y="4618693"/>
            <a:ext cx="4243230" cy="1815882"/>
          </a:xfrm>
          <a:prstGeom prst="rect">
            <a:avLst/>
          </a:prstGeom>
          <a:noFill/>
          <a:ln>
            <a:solidFill>
              <a:srgbClr val="C00000"/>
            </a:solidFill>
          </a:ln>
        </p:spPr>
        <p:txBody>
          <a:bodyPr wrap="square">
            <a:spAutoFit/>
          </a:bodyPr>
          <a:lstStyle/>
          <a:p>
            <a:r>
              <a:rPr lang="tr-TR" sz="1600" b="1" dirty="0">
                <a:solidFill>
                  <a:srgbClr val="C00000"/>
                </a:solidFill>
                <a:latin typeface="Calibri" panose="020F0502020204030204"/>
                <a:ea typeface="Calibri" panose="020F0502020204030204" pitchFamily="34" charset="0"/>
                <a:cs typeface="Times New Roman" panose="02020603050405020304" pitchFamily="18" charset="0"/>
              </a:rPr>
              <a:t>Acil Durum Müdahale Planı (ADMP)</a:t>
            </a:r>
          </a:p>
          <a:p>
            <a:r>
              <a:rPr lang="tr-TR" sz="1600" dirty="0">
                <a:solidFill>
                  <a:prstClr val="black"/>
                </a:solidFill>
                <a:latin typeface="Calibri" panose="020F0502020204030204"/>
                <a:ea typeface="Calibri" panose="020F0502020204030204" pitchFamily="34" charset="0"/>
                <a:cs typeface="Times New Roman" panose="02020603050405020304" pitchFamily="18" charset="0"/>
              </a:rPr>
              <a:t>Bir acil duruma ani reaksiyon ve müdahaleye yönelik olarak hazırlanan kayıt altına alınmış plan.</a:t>
            </a:r>
          </a:p>
          <a:p>
            <a:r>
              <a:rPr lang="tr-TR" sz="1600" i="1" dirty="0">
                <a:solidFill>
                  <a:prstClr val="black"/>
                </a:solidFill>
                <a:latin typeface="Calibri" panose="020F0502020204030204"/>
                <a:ea typeface="Calibri" panose="020F0502020204030204" pitchFamily="34" charset="0"/>
                <a:cs typeface="Times New Roman" panose="02020603050405020304" pitchFamily="18" charset="0"/>
              </a:rPr>
              <a:t>İlk güvenlik ve tahliye</a:t>
            </a:r>
          </a:p>
          <a:p>
            <a:endParaRPr lang="tr-TR" sz="1600" i="1" dirty="0">
              <a:solidFill>
                <a:prstClr val="black"/>
              </a:solidFill>
              <a:latin typeface="Calibri" panose="020F0502020204030204"/>
              <a:ea typeface="Calibri" panose="020F0502020204030204" pitchFamily="34" charset="0"/>
              <a:cs typeface="Times New Roman" panose="02020603050405020304" pitchFamily="18" charset="0"/>
            </a:endParaRPr>
          </a:p>
          <a:p>
            <a:endParaRPr lang="tr-TR" sz="1600" dirty="0">
              <a:solidFill>
                <a:prstClr val="black"/>
              </a:solidFill>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51455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15</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88357" y="2586146"/>
            <a:ext cx="2250108" cy="1054202"/>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 Planları</a:t>
            </a:r>
            <a:endPar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endParaRPr>
          </a:p>
        </p:txBody>
      </p:sp>
      <p:pic>
        <p:nvPicPr>
          <p:cNvPr id="6" name="Resim 5" descr="metin, ekran görüntüsü, yazı tipi, çizgi içeren bir resim&#10;&#10;Açıklama otomatik olarak oluşturuldu">
            <a:extLst>
              <a:ext uri="{FF2B5EF4-FFF2-40B4-BE49-F238E27FC236}">
                <a16:creationId xmlns:a16="http://schemas.microsoft.com/office/drawing/2014/main" id="{860FF859-5C15-478C-9631-48293F4DA99D}"/>
              </a:ext>
            </a:extLst>
          </p:cNvPr>
          <p:cNvPicPr>
            <a:picLocks noChangeAspect="1"/>
          </p:cNvPicPr>
          <p:nvPr/>
        </p:nvPicPr>
        <p:blipFill>
          <a:blip r:embed="rId2"/>
          <a:stretch>
            <a:fillRect/>
          </a:stretch>
        </p:blipFill>
        <p:spPr>
          <a:xfrm>
            <a:off x="2338465" y="1742101"/>
            <a:ext cx="9478397" cy="4669004"/>
          </a:xfrm>
          <a:prstGeom prst="rect">
            <a:avLst/>
          </a:prstGeom>
        </p:spPr>
      </p:pic>
    </p:spTree>
    <p:extLst>
      <p:ext uri="{BB962C8B-B14F-4D97-AF65-F5344CB8AC3E}">
        <p14:creationId xmlns:p14="http://schemas.microsoft.com/office/powerpoint/2010/main" val="3475231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16</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243633" y="2016802"/>
            <a:ext cx="2327039" cy="3469598"/>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 Yönetim Sistemi</a:t>
            </a:r>
          </a:p>
          <a:p>
            <a:pPr marL="0" marR="0" lvl="0" indent="0" algn="ctr" defTabSz="914377" rtl="0" eaLnBrk="1" fontAlgn="auto" latinLnBrk="0" hangingPunct="1">
              <a:lnSpc>
                <a:spcPct val="90000"/>
              </a:lnSpc>
              <a:spcBef>
                <a:spcPts val="1000"/>
              </a:spcBef>
              <a:spcAft>
                <a:spcPts val="0"/>
              </a:spcAft>
              <a:buClrTx/>
              <a:buSzTx/>
              <a:buNone/>
              <a:tabLst/>
              <a:defRPr/>
            </a:pPr>
            <a:endParaRPr lang="tr-TR" sz="2400" b="1" dirty="0">
              <a:solidFill>
                <a:srgbClr val="0070C0"/>
              </a:solidFill>
              <a:latin typeface="+mj-lt"/>
              <a:ea typeface="Times New Roman" panose="02020603050405020304" pitchFamily="18" charset="0"/>
              <a:cs typeface="Calibri" panose="020F0502020204030204" pitchFamily="34" charset="0"/>
            </a:endParaRPr>
          </a:p>
          <a:p>
            <a:pPr marL="0" indent="0" algn="ctr">
              <a:buNone/>
            </a:pPr>
            <a:r>
              <a:rPr lang="tr-TR" sz="2400" b="1" dirty="0">
                <a:solidFill>
                  <a:srgbClr val="0432FF"/>
                </a:solidFill>
                <a:latin typeface="Calibri"/>
                <a:ea typeface="Calibri"/>
                <a:cs typeface="Calibri"/>
              </a:rPr>
              <a:t>ISO 22301:2019</a:t>
            </a:r>
          </a:p>
          <a:p>
            <a:pPr marL="0" indent="0" algn="ctr">
              <a:buNone/>
            </a:pPr>
            <a:r>
              <a:rPr lang="tr-TR" sz="2400" b="1" dirty="0">
                <a:solidFill>
                  <a:srgbClr val="0432FF"/>
                </a:solidFill>
                <a:latin typeface="Calibri"/>
                <a:ea typeface="Calibri"/>
                <a:cs typeface="Calibri"/>
              </a:rPr>
              <a:t>İş Sürekliliği Yönetim Sistemi Gereksinimleri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endParaRPr>
          </a:p>
        </p:txBody>
      </p:sp>
      <p:graphicFrame>
        <p:nvGraphicFramePr>
          <p:cNvPr id="6" name="Table 2">
            <a:extLst>
              <a:ext uri="{FF2B5EF4-FFF2-40B4-BE49-F238E27FC236}">
                <a16:creationId xmlns:a16="http://schemas.microsoft.com/office/drawing/2014/main" id="{0D570038-B316-4464-883F-7D9F0ADE6863}"/>
              </a:ext>
            </a:extLst>
          </p:cNvPr>
          <p:cNvGraphicFramePr>
            <a:graphicFrameLocks noGrp="1"/>
          </p:cNvGraphicFramePr>
          <p:nvPr>
            <p:extLst>
              <p:ext uri="{D42A27DB-BD31-4B8C-83A1-F6EECF244321}">
                <p14:modId xmlns:p14="http://schemas.microsoft.com/office/powerpoint/2010/main" val="647393689"/>
              </p:ext>
            </p:extLst>
          </p:nvPr>
        </p:nvGraphicFramePr>
        <p:xfrm>
          <a:off x="2570672" y="1809766"/>
          <a:ext cx="9344663" cy="4788573"/>
        </p:xfrm>
        <a:graphic>
          <a:graphicData uri="http://schemas.openxmlformats.org/drawingml/2006/table">
            <a:tbl>
              <a:tblPr firstRow="1" firstCol="1" bandRow="1"/>
              <a:tblGrid>
                <a:gridCol w="1553877">
                  <a:extLst>
                    <a:ext uri="{9D8B030D-6E8A-4147-A177-3AD203B41FA5}">
                      <a16:colId xmlns:a16="http://schemas.microsoft.com/office/drawing/2014/main" val="2650254715"/>
                    </a:ext>
                  </a:extLst>
                </a:gridCol>
                <a:gridCol w="2447526">
                  <a:extLst>
                    <a:ext uri="{9D8B030D-6E8A-4147-A177-3AD203B41FA5}">
                      <a16:colId xmlns:a16="http://schemas.microsoft.com/office/drawing/2014/main" val="1299826504"/>
                    </a:ext>
                  </a:extLst>
                </a:gridCol>
                <a:gridCol w="5343260">
                  <a:extLst>
                    <a:ext uri="{9D8B030D-6E8A-4147-A177-3AD203B41FA5}">
                      <a16:colId xmlns:a16="http://schemas.microsoft.com/office/drawing/2014/main" val="1713838206"/>
                    </a:ext>
                  </a:extLst>
                </a:gridCol>
              </a:tblGrid>
              <a:tr h="423420">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00000"/>
                        </a:lnSpc>
                        <a:buNone/>
                      </a:pPr>
                      <a:r>
                        <a:rPr lang="tr-TR" sz="1600" dirty="0">
                          <a:effectLst/>
                          <a:latin typeface="Calibri" panose="020F0502020204030204" pitchFamily="34" charset="0"/>
                          <a:cs typeface="Calibri" panose="020F0502020204030204" pitchFamily="34" charset="0"/>
                        </a:rPr>
                        <a:t>PUKÖ Bileşeni</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00000"/>
                        </a:lnSpc>
                        <a:buNone/>
                      </a:pPr>
                      <a:r>
                        <a:rPr lang="en-US" sz="1600" dirty="0" err="1">
                          <a:effectLst/>
                          <a:latin typeface="Calibri" panose="020F0502020204030204" pitchFamily="34" charset="0"/>
                          <a:cs typeface="Calibri" panose="020F0502020204030204" pitchFamily="34" charset="0"/>
                        </a:rPr>
                        <a:t>Standart</a:t>
                      </a:r>
                      <a:r>
                        <a:rPr lang="en-US" sz="1600" dirty="0">
                          <a:effectLst/>
                          <a:latin typeface="Calibri" panose="020F0502020204030204" pitchFamily="34" charset="0"/>
                          <a:cs typeface="Calibri" panose="020F0502020204030204" pitchFamily="34" charset="0"/>
                        </a:rPr>
                        <a:t> </a:t>
                      </a:r>
                      <a:r>
                        <a:rPr lang="en-US" sz="1600" dirty="0" err="1">
                          <a:effectLst/>
                          <a:latin typeface="Calibri" panose="020F0502020204030204" pitchFamily="34" charset="0"/>
                          <a:cs typeface="Calibri" panose="020F0502020204030204" pitchFamily="34" charset="0"/>
                        </a:rPr>
                        <a:t>Maddesi</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gn="ctr">
                        <a:lnSpc>
                          <a:spcPct val="100000"/>
                        </a:lnSpc>
                        <a:buNone/>
                      </a:pPr>
                      <a:r>
                        <a:rPr lang="en-US" sz="1600" dirty="0" err="1">
                          <a:effectLst/>
                          <a:latin typeface="Calibri" panose="020F0502020204030204" pitchFamily="34" charset="0"/>
                          <a:ea typeface="Times New Roman" panose="02020603050405020304" pitchFamily="18" charset="0"/>
                          <a:cs typeface="Calibri" panose="020F0502020204030204" pitchFamily="34" charset="0"/>
                        </a:rPr>
                        <a:t>İçerik</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472C4"/>
                    </a:solidFill>
                  </a:tcPr>
                </a:tc>
                <a:extLst>
                  <a:ext uri="{0D108BD9-81ED-4DB2-BD59-A6C34878D82A}">
                    <a16:rowId xmlns:a16="http://schemas.microsoft.com/office/drawing/2014/main" val="3591714766"/>
                  </a:ext>
                </a:extLst>
              </a:tr>
              <a:tr h="725989">
                <a:tc rowSpan="4">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0000"/>
                        </a:lnSpc>
                        <a:buNone/>
                      </a:pPr>
                      <a:r>
                        <a:rPr lang="tr-TR" sz="1600" dirty="0">
                          <a:effectLst/>
                          <a:latin typeface="Calibri" panose="020F0502020204030204" pitchFamily="34" charset="0"/>
                          <a:cs typeface="Calibri" panose="020F0502020204030204" pitchFamily="34" charset="0"/>
                        </a:rPr>
                        <a:t>Planla</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4 </a:t>
                      </a:r>
                      <a:r>
                        <a:rPr lang="en-US" sz="1600" b="1" dirty="0">
                          <a:effectLst/>
                          <a:latin typeface="Calibri" panose="020F0502020204030204" pitchFamily="34" charset="0"/>
                          <a:cs typeface="Calibri" panose="020F0502020204030204" pitchFamily="34" charset="0"/>
                        </a:rPr>
                        <a:t>O</a:t>
                      </a:r>
                      <a:r>
                        <a:rPr lang="tr-TR" sz="1600" b="1" dirty="0">
                          <a:effectLst/>
                          <a:latin typeface="Calibri" panose="020F0502020204030204" pitchFamily="34" charset="0"/>
                          <a:cs typeface="Calibri" panose="020F0502020204030204" pitchFamily="34" charset="0"/>
                        </a:rPr>
                        <a:t>rganizasyonun bağlamı</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rowSpan="4">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tr-TR" sz="1600" b="0" dirty="0">
                          <a:solidFill>
                            <a:schemeClr val="tx1"/>
                          </a:solidFill>
                          <a:effectLst/>
                          <a:latin typeface="Calibri" panose="020F0502020204030204" pitchFamily="34" charset="0"/>
                          <a:cs typeface="Calibri" panose="020F0502020204030204" pitchFamily="34" charset="0"/>
                        </a:rPr>
                        <a:t>Organizasyonun genel politikaları ve hedefleriyle uyumlu sonuçlar üretmek için, iş sürekliliğine ilişkin politika, hedefler, kontroller, süreçler ve prosedürlerin oluşturulması</a:t>
                      </a:r>
                      <a:endParaRPr lang="en-US" sz="1600" b="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3200602933"/>
                  </a:ext>
                </a:extLst>
              </a:tr>
              <a:tr h="241996">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5 </a:t>
                      </a:r>
                      <a:r>
                        <a:rPr lang="en-US" sz="1600" b="1" dirty="0">
                          <a:effectLst/>
                          <a:latin typeface="Calibri" panose="020F0502020204030204" pitchFamily="34" charset="0"/>
                          <a:cs typeface="Calibri" panose="020F0502020204030204" pitchFamily="34" charset="0"/>
                        </a:rPr>
                        <a:t>L</a:t>
                      </a:r>
                      <a:r>
                        <a:rPr lang="tr-TR" sz="1600" b="1" dirty="0">
                          <a:effectLst/>
                          <a:latin typeface="Calibri" panose="020F0502020204030204" pitchFamily="34" charset="0"/>
                          <a:cs typeface="Calibri" panose="020F0502020204030204" pitchFamily="34" charset="0"/>
                        </a:rPr>
                        <a:t>iderlik</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vMerge="1">
                  <a:txBody>
                    <a:bodyPr/>
                    <a:lstStyle/>
                    <a:p>
                      <a:pPr marL="0" marR="0">
                        <a:lnSpc>
                          <a:spcPct val="100000"/>
                        </a:lnSpc>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4202703888"/>
                  </a:ext>
                </a:extLst>
              </a:tr>
              <a:tr h="241996">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6 </a:t>
                      </a:r>
                      <a:r>
                        <a:rPr lang="en-US" sz="1600" b="1" dirty="0">
                          <a:effectLst/>
                          <a:latin typeface="Calibri" panose="020F0502020204030204" pitchFamily="34" charset="0"/>
                          <a:cs typeface="Calibri" panose="020F0502020204030204" pitchFamily="34" charset="0"/>
                        </a:rPr>
                        <a:t>P</a:t>
                      </a:r>
                      <a:r>
                        <a:rPr lang="tr-TR" sz="1600" b="1" dirty="0">
                          <a:effectLst/>
                          <a:latin typeface="Calibri" panose="020F0502020204030204" pitchFamily="34" charset="0"/>
                          <a:cs typeface="Calibri" panose="020F0502020204030204" pitchFamily="34" charset="0"/>
                        </a:rPr>
                        <a:t>lanlama</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vMerge="1">
                  <a:txBody>
                    <a:bodyPr/>
                    <a:lstStyle/>
                    <a:p>
                      <a:pPr marL="0" marR="0">
                        <a:lnSpc>
                          <a:spcPct val="100000"/>
                        </a:lnSpc>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77513284"/>
                  </a:ext>
                </a:extLst>
              </a:tr>
              <a:tr h="241996">
                <a:tc vMerge="1">
                  <a:txBody>
                    <a:bodyPr/>
                    <a:lstStyle/>
                    <a:p>
                      <a:endParaRPr lang="en-US"/>
                    </a:p>
                  </a:txBody>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7 </a:t>
                      </a:r>
                      <a:r>
                        <a:rPr lang="en-US" sz="1600" b="1" dirty="0">
                          <a:effectLst/>
                          <a:latin typeface="Calibri" panose="020F0502020204030204" pitchFamily="34" charset="0"/>
                          <a:cs typeface="Calibri" panose="020F0502020204030204" pitchFamily="34" charset="0"/>
                        </a:rPr>
                        <a:t>D</a:t>
                      </a:r>
                      <a:r>
                        <a:rPr lang="tr-TR" sz="1600" b="1" dirty="0">
                          <a:effectLst/>
                          <a:latin typeface="Calibri" panose="020F0502020204030204" pitchFamily="34" charset="0"/>
                          <a:cs typeface="Calibri" panose="020F0502020204030204" pitchFamily="34" charset="0"/>
                        </a:rPr>
                        <a:t>estek</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vMerge="1">
                  <a:txBody>
                    <a:bodyPr/>
                    <a:lstStyle/>
                    <a:p>
                      <a:pPr marL="0" marR="0">
                        <a:lnSpc>
                          <a:spcPct val="100000"/>
                        </a:lnSpc>
                        <a:buNone/>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0713419"/>
                  </a:ext>
                </a:extLst>
              </a:tr>
              <a:tr h="48399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0000"/>
                        </a:lnSpc>
                        <a:buNone/>
                      </a:pPr>
                      <a:r>
                        <a:rPr lang="tr-TR" sz="1600">
                          <a:effectLst/>
                          <a:latin typeface="Calibri" panose="020F0502020204030204" pitchFamily="34" charset="0"/>
                          <a:cs typeface="Calibri" panose="020F0502020204030204" pitchFamily="34" charset="0"/>
                        </a:rPr>
                        <a:t>Uygula</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8 </a:t>
                      </a:r>
                      <a:r>
                        <a:rPr lang="en-US" sz="1600" b="1" dirty="0">
                          <a:effectLst/>
                          <a:latin typeface="Calibri" panose="020F0502020204030204" pitchFamily="34" charset="0"/>
                          <a:cs typeface="Calibri" panose="020F0502020204030204" pitchFamily="34" charset="0"/>
                        </a:rPr>
                        <a:t>O</a:t>
                      </a:r>
                      <a:r>
                        <a:rPr lang="tr-TR" sz="1600" b="1" dirty="0">
                          <a:effectLst/>
                          <a:latin typeface="Calibri" panose="020F0502020204030204" pitchFamily="34" charset="0"/>
                          <a:cs typeface="Calibri" panose="020F0502020204030204" pitchFamily="34" charset="0"/>
                        </a:rPr>
                        <a:t>perasyon</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tr-TR" sz="1600" dirty="0">
                          <a:solidFill>
                            <a:schemeClr val="tx1"/>
                          </a:solidFill>
                          <a:effectLst/>
                          <a:latin typeface="Calibri" panose="020F0502020204030204" pitchFamily="34" charset="0"/>
                          <a:cs typeface="Calibri" panose="020F0502020204030204" pitchFamily="34" charset="0"/>
                        </a:rPr>
                        <a:t>İş sürekliliği politikası, kontroller, süreçler ve prosedürlerin uygulanması ve işletilmesi</a:t>
                      </a:r>
                      <a:endParaRPr lang="en-US" sz="1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524058125"/>
                  </a:ext>
                </a:extLst>
              </a:tr>
              <a:tr h="120998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0000"/>
                        </a:lnSpc>
                        <a:buNone/>
                      </a:pPr>
                      <a:r>
                        <a:rPr lang="tr-TR" sz="1600">
                          <a:effectLst/>
                          <a:latin typeface="Calibri" panose="020F0502020204030204" pitchFamily="34" charset="0"/>
                          <a:cs typeface="Calibri" panose="020F0502020204030204" pitchFamily="34" charset="0"/>
                        </a:rPr>
                        <a:t>Kontrol et</a:t>
                      </a:r>
                      <a:endParaRPr lang="en-US" sz="1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9 </a:t>
                      </a:r>
                      <a:r>
                        <a:rPr lang="en-US" sz="1600" b="1" dirty="0">
                          <a:effectLst/>
                          <a:latin typeface="Calibri" panose="020F0502020204030204" pitchFamily="34" charset="0"/>
                          <a:cs typeface="Calibri" panose="020F0502020204030204" pitchFamily="34" charset="0"/>
                        </a:rPr>
                        <a:t>P</a:t>
                      </a:r>
                      <a:r>
                        <a:rPr lang="tr-TR" sz="1600" b="1" dirty="0">
                          <a:effectLst/>
                          <a:latin typeface="Calibri" panose="020F0502020204030204" pitchFamily="34" charset="0"/>
                          <a:cs typeface="Calibri" panose="020F0502020204030204" pitchFamily="34" charset="0"/>
                        </a:rPr>
                        <a:t>erformans değerlendirme</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tr-TR" sz="1600" dirty="0">
                          <a:solidFill>
                            <a:schemeClr val="tx1"/>
                          </a:solidFill>
                          <a:effectLst/>
                          <a:latin typeface="Calibri" panose="020F0502020204030204" pitchFamily="34" charset="0"/>
                          <a:cs typeface="Calibri" panose="020F0502020204030204" pitchFamily="34" charset="0"/>
                        </a:rPr>
                        <a:t>İş sürekliliği politikası ve hedeflerine göre performansın izlenmesi, gözden geçirilmesi, gözden geçirme için sonuçların yönetime rapor edilmesi, iyileştirme için aksiyonların belirlenmesi ve onaylanması</a:t>
                      </a:r>
                      <a:endParaRPr lang="en-US" sz="1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20000"/>
                      </a:srgbClr>
                    </a:solidFill>
                  </a:tcPr>
                </a:tc>
                <a:extLst>
                  <a:ext uri="{0D108BD9-81ED-4DB2-BD59-A6C34878D82A}">
                    <a16:rowId xmlns:a16="http://schemas.microsoft.com/office/drawing/2014/main" val="3154313999"/>
                  </a:ext>
                </a:extLst>
              </a:tr>
              <a:tr h="1209982">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a:lnSpc>
                          <a:spcPct val="100000"/>
                        </a:lnSpc>
                        <a:buNone/>
                      </a:pPr>
                      <a:r>
                        <a:rPr lang="tr-TR" sz="1600" dirty="0">
                          <a:effectLst/>
                          <a:latin typeface="Calibri" panose="020F0502020204030204" pitchFamily="34" charset="0"/>
                          <a:cs typeface="Calibri" panose="020F0502020204030204" pitchFamily="34" charset="0"/>
                        </a:rPr>
                        <a:t>Önlem al</a:t>
                      </a:r>
                      <a:endParaRPr lang="en-US" sz="1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a:lnSpc>
                          <a:spcPct val="100000"/>
                        </a:lnSpc>
                        <a:buNone/>
                      </a:pPr>
                      <a:r>
                        <a:rPr lang="tr-TR" sz="1600" b="1" dirty="0">
                          <a:effectLst/>
                          <a:latin typeface="Calibri" panose="020F0502020204030204" pitchFamily="34" charset="0"/>
                          <a:cs typeface="Calibri" panose="020F0502020204030204" pitchFamily="34" charset="0"/>
                        </a:rPr>
                        <a:t>Madde 10 </a:t>
                      </a:r>
                      <a:r>
                        <a:rPr lang="en-US" sz="1600" b="1" dirty="0">
                          <a:effectLst/>
                          <a:latin typeface="Calibri" panose="020F0502020204030204" pitchFamily="34" charset="0"/>
                          <a:cs typeface="Calibri" panose="020F0502020204030204" pitchFamily="34" charset="0"/>
                        </a:rPr>
                        <a:t>İ</a:t>
                      </a:r>
                      <a:r>
                        <a:rPr lang="tr-TR" sz="1600" b="1" dirty="0">
                          <a:effectLst/>
                          <a:latin typeface="Calibri" panose="020F0502020204030204" pitchFamily="34" charset="0"/>
                          <a:cs typeface="Calibri" panose="020F0502020204030204" pitchFamily="34" charset="0"/>
                        </a:rPr>
                        <a:t>yileştirme</a:t>
                      </a:r>
                      <a:endParaRPr lang="en-US" sz="1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377" rtl="0" eaLnBrk="1" fontAlgn="auto" latinLnBrk="0" hangingPunct="1">
                        <a:lnSpc>
                          <a:spcPct val="100000"/>
                        </a:lnSpc>
                        <a:spcBef>
                          <a:spcPts val="0"/>
                        </a:spcBef>
                        <a:spcAft>
                          <a:spcPts val="0"/>
                        </a:spcAft>
                        <a:buClrTx/>
                        <a:buSzTx/>
                        <a:buFontTx/>
                        <a:buNone/>
                        <a:tabLst/>
                        <a:defRPr/>
                      </a:pPr>
                      <a:r>
                        <a:rPr lang="tr-TR" sz="1600" dirty="0">
                          <a:solidFill>
                            <a:schemeClr val="tx1"/>
                          </a:solidFill>
                          <a:effectLst/>
                          <a:latin typeface="Calibri" panose="020F0502020204030204" pitchFamily="34" charset="0"/>
                          <a:cs typeface="Calibri" panose="020F0502020204030204" pitchFamily="34" charset="0"/>
                        </a:rPr>
                        <a:t>Yönetim gözden geçirme ile İş Sürekliliği Yönetim Sistemi kapsamı, politika ve hedeflerin yeniden değerlendirme sonuçlarına dayalı olarak, düzeltici aksiyonların alınarak İş Sürekliliği Yönetim Sisteminin idame ettirilmesi ve iyileştirilmesi</a:t>
                      </a:r>
                      <a:endParaRPr lang="en-US" sz="1600"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5B9BD5">
                        <a:tint val="40000"/>
                      </a:srgbClr>
                    </a:solidFill>
                  </a:tcPr>
                </a:tc>
                <a:extLst>
                  <a:ext uri="{0D108BD9-81ED-4DB2-BD59-A6C34878D82A}">
                    <a16:rowId xmlns:a16="http://schemas.microsoft.com/office/drawing/2014/main" val="4248920482"/>
                  </a:ext>
                </a:extLst>
              </a:tr>
            </a:tbl>
          </a:graphicData>
        </a:graphic>
      </p:graphicFrame>
    </p:spTree>
    <p:extLst>
      <p:ext uri="{BB962C8B-B14F-4D97-AF65-F5344CB8AC3E}">
        <p14:creationId xmlns:p14="http://schemas.microsoft.com/office/powerpoint/2010/main" val="2118212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17</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467920" y="1947789"/>
            <a:ext cx="11255041" cy="4910211"/>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FF0000"/>
                </a:solidFill>
                <a:effectLst/>
                <a:uLnTx/>
                <a:uFillTx/>
                <a:latin typeface="+mj-lt"/>
                <a:ea typeface="Times New Roman" panose="02020603050405020304" pitchFamily="18" charset="0"/>
                <a:cs typeface="Calibri" panose="020F0502020204030204" pitchFamily="34" charset="0"/>
              </a:rPr>
              <a:t>Görüş ve Öneriler</a:t>
            </a:r>
          </a:p>
          <a:p>
            <a:pPr marL="285750" marR="0" lvl="0" indent="-285750" algn="just" rtl="0">
              <a:buFont typeface="Wingdings" panose="05000000000000000000" pitchFamily="2" charset="2"/>
              <a:buChar char="q"/>
            </a:pPr>
            <a:r>
              <a:rPr lang="tr-TR" sz="2400" b="1" dirty="0">
                <a:solidFill>
                  <a:srgbClr val="0070C0"/>
                </a:solidFill>
                <a:latin typeface="Calibri"/>
                <a:cs typeface="Calibri"/>
                <a:sym typeface="Calibri"/>
              </a:rPr>
              <a:t>Bakanlıklar tarafından dirençlilik ve iş sürekliliği kapsamında yürütülen ve planlanan faaliyetler </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Kamu hizmetlerinin sürekliliği</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Özel sektör iş sürekliliği uygulamaları </a:t>
            </a:r>
          </a:p>
          <a:p>
            <a:pPr marL="285750" marR="0" lvl="0" indent="-285750" algn="just" rtl="0">
              <a:buFont typeface="Wingdings" panose="05000000000000000000" pitchFamily="2" charset="2"/>
              <a:buChar char="q"/>
            </a:pPr>
            <a:r>
              <a:rPr lang="tr-TR" sz="2400" b="1" dirty="0">
                <a:solidFill>
                  <a:srgbClr val="0070C0"/>
                </a:solidFill>
                <a:latin typeface="Calibri"/>
                <a:cs typeface="Calibri"/>
                <a:sym typeface="Calibri"/>
              </a:rPr>
              <a:t>İş sürekliliği ve dirençlilik konsept ve uygulamalarının yaygınlaştırılması için atılacak adımlar</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Çalışma grubu oluşturulması</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Kritik altyapıların </a:t>
            </a:r>
            <a:r>
              <a:rPr lang="tr-TR" sz="2400" b="1" dirty="0" err="1">
                <a:solidFill>
                  <a:srgbClr val="0070C0"/>
                </a:solidFill>
                <a:latin typeface="Calibri"/>
                <a:cs typeface="Calibri"/>
                <a:sym typeface="Calibri"/>
              </a:rPr>
              <a:t>önceliklendirilmesi</a:t>
            </a:r>
            <a:endParaRPr lang="tr-TR" sz="2400" b="1" dirty="0">
              <a:solidFill>
                <a:srgbClr val="0070C0"/>
              </a:solidFill>
              <a:latin typeface="Calibri"/>
              <a:cs typeface="Calibri"/>
              <a:sym typeface="Calibri"/>
            </a:endParaRP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Mevzuat çalışması yapılması</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Teşvik mekanizmalarının kullanılması</a:t>
            </a:r>
          </a:p>
          <a:p>
            <a:pPr marL="742950" lvl="1" indent="-285750" algn="just">
              <a:buFont typeface="Wingdings" panose="05000000000000000000" pitchFamily="2" charset="2"/>
              <a:buChar char="q"/>
            </a:pPr>
            <a:r>
              <a:rPr lang="tr-TR" sz="2400" b="1" dirty="0">
                <a:solidFill>
                  <a:srgbClr val="0070C0"/>
                </a:solidFill>
                <a:latin typeface="Calibri"/>
                <a:cs typeface="Calibri"/>
                <a:sym typeface="Calibri"/>
              </a:rPr>
              <a:t>Merkezi bir yapının kurulması</a:t>
            </a:r>
            <a:endPar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endParaRP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29094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 </a:t>
            </a:r>
            <a:r>
              <a:rPr lang="tr-TR" b="1" dirty="0">
                <a:latin typeface="+mj-lt"/>
              </a:rPr>
              <a:t>Takdim Planı</a:t>
            </a:r>
          </a:p>
        </p:txBody>
      </p:sp>
      <p:sp>
        <p:nvSpPr>
          <p:cNvPr id="3" name="İçerik Yer Tutucusu 2"/>
          <p:cNvSpPr>
            <a:spLocks noGrp="1"/>
          </p:cNvSpPr>
          <p:nvPr>
            <p:ph idx="1"/>
          </p:nvPr>
        </p:nvSpPr>
        <p:spPr>
          <a:xfrm>
            <a:off x="451653" y="2753227"/>
            <a:ext cx="11397447" cy="1346826"/>
          </a:xfrm>
        </p:spPr>
        <p:txBody>
          <a:bodyPr>
            <a:normAutofit/>
          </a:bodyPr>
          <a:lstStyle/>
          <a:p>
            <a:pPr algn="just"/>
            <a:r>
              <a:rPr lang="tr-TR" sz="2800" b="1" dirty="0">
                <a:latin typeface="+mj-lt"/>
              </a:rPr>
              <a:t>RESMAR (</a:t>
            </a:r>
            <a:r>
              <a:rPr lang="tr-TR" sz="2800" b="1" dirty="0" err="1">
                <a:latin typeface="+mj-lt"/>
              </a:rPr>
              <a:t>Resilient</a:t>
            </a:r>
            <a:r>
              <a:rPr lang="tr-TR" sz="2800" b="1" dirty="0">
                <a:latin typeface="+mj-lt"/>
              </a:rPr>
              <a:t> Marmara: Dirençli Marmara) Projesi</a:t>
            </a:r>
          </a:p>
          <a:p>
            <a:pPr marL="0" indent="0" algn="just">
              <a:buNone/>
            </a:pPr>
            <a:r>
              <a:rPr lang="tr-TR" sz="2800" b="1" dirty="0">
                <a:latin typeface="+mj-lt"/>
              </a:rPr>
              <a:t>    (Riskler, Kurumsal Dirençlilik ve İş Sürekliliği)</a:t>
            </a:r>
          </a:p>
        </p:txBody>
      </p:sp>
      <p:sp>
        <p:nvSpPr>
          <p:cNvPr id="4" name="Slayt Numarası Yer Tutucusu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1515077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latin typeface="+mj-lt"/>
                <a:cs typeface="Calibri" panose="020F0502020204030204" pitchFamily="34" charset="0"/>
              </a:rPr>
              <a:t>Riskler, Kurumsal Dirençlilik ve İş Sürekliliği</a:t>
            </a:r>
            <a:endParaRPr lang="tr-TR" b="1" dirty="0">
              <a:latin typeface="+mj-lt"/>
            </a:endParaRPr>
          </a:p>
        </p:txBody>
      </p:sp>
      <p:sp>
        <p:nvSpPr>
          <p:cNvPr id="4" name="Slayt Numarası Yer Tutucusu 3"/>
          <p:cNvSpPr>
            <a:spLocks noGrp="1"/>
          </p:cNvSpPr>
          <p:nvPr>
            <p:ph type="sldNum" sz="quarter" idx="12"/>
          </p:nvPr>
        </p:nvSpPr>
        <p:spPr>
          <a:xfrm>
            <a:off x="5673400" y="6477990"/>
            <a:ext cx="540000" cy="365125"/>
          </a:xfrm>
        </p:spPr>
        <p:txBody>
          <a:bodyPr/>
          <a:lstStyle/>
          <a:p>
            <a:fld id="{D57F1E4F-1CFF-5643-939E-217C01CDF565}" type="slidenum">
              <a:rPr lang="en-US" smtClean="0"/>
              <a:pPr/>
              <a:t>3</a:t>
            </a:fld>
            <a:endParaRPr lang="en-US" dirty="0"/>
          </a:p>
        </p:txBody>
      </p:sp>
      <p:pic>
        <p:nvPicPr>
          <p:cNvPr id="27" name="Picture 4">
            <a:extLst>
              <a:ext uri="{FF2B5EF4-FFF2-40B4-BE49-F238E27FC236}">
                <a16:creationId xmlns:a16="http://schemas.microsoft.com/office/drawing/2014/main" id="{5663C1D4-EB6A-4686-8A6E-574A70E7BFFF}"/>
              </a:ext>
            </a:extLst>
          </p:cNvPr>
          <p:cNvPicPr>
            <a:picLocks noChangeAspect="1"/>
          </p:cNvPicPr>
          <p:nvPr/>
        </p:nvPicPr>
        <p:blipFill>
          <a:blip r:embed="rId3"/>
          <a:stretch>
            <a:fillRect/>
          </a:stretch>
        </p:blipFill>
        <p:spPr>
          <a:xfrm>
            <a:off x="419100" y="1885949"/>
            <a:ext cx="11391900" cy="4592041"/>
          </a:xfrm>
          <a:prstGeom prst="rect">
            <a:avLst/>
          </a:prstGeom>
        </p:spPr>
      </p:pic>
    </p:spTree>
    <p:extLst>
      <p:ext uri="{BB962C8B-B14F-4D97-AF65-F5344CB8AC3E}">
        <p14:creationId xmlns:p14="http://schemas.microsoft.com/office/powerpoint/2010/main" val="8315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b="1" dirty="0"/>
          </a:p>
        </p:txBody>
      </p:sp>
      <p:sp>
        <p:nvSpPr>
          <p:cNvPr id="4" name="Slayt Numarası Yer Tutucusu 3"/>
          <p:cNvSpPr>
            <a:spLocks noGrp="1"/>
          </p:cNvSpPr>
          <p:nvPr>
            <p:ph type="sldNum" sz="quarter" idx="12"/>
          </p:nvPr>
        </p:nvSpPr>
        <p:spPr>
          <a:xfrm>
            <a:off x="5673400" y="6477990"/>
            <a:ext cx="540000" cy="365125"/>
          </a:xfrm>
        </p:spPr>
        <p:txBody>
          <a:bodyPr/>
          <a:lstStyle/>
          <a:p>
            <a:fld id="{D57F1E4F-1CFF-5643-939E-217C01CDF565}" type="slidenum">
              <a:rPr lang="en-US" smtClean="0"/>
              <a:pPr/>
              <a:t>4</a:t>
            </a:fld>
            <a:endParaRPr lang="en-US" dirty="0"/>
          </a:p>
        </p:txBody>
      </p:sp>
      <p:pic>
        <p:nvPicPr>
          <p:cNvPr id="5" name="Picture 4">
            <a:extLst>
              <a:ext uri="{FF2B5EF4-FFF2-40B4-BE49-F238E27FC236}">
                <a16:creationId xmlns:a16="http://schemas.microsoft.com/office/drawing/2014/main" id="{25B240F7-0F22-482B-ABD9-8D2A4C659E86}"/>
              </a:ext>
            </a:extLst>
          </p:cNvPr>
          <p:cNvPicPr>
            <a:picLocks noChangeAspect="1"/>
          </p:cNvPicPr>
          <p:nvPr/>
        </p:nvPicPr>
        <p:blipFill>
          <a:blip r:embed="rId3"/>
          <a:stretch>
            <a:fillRect/>
          </a:stretch>
        </p:blipFill>
        <p:spPr>
          <a:xfrm>
            <a:off x="3456127" y="1830222"/>
            <a:ext cx="8215653" cy="4626592"/>
          </a:xfrm>
          <a:prstGeom prst="rect">
            <a:avLst/>
          </a:prstGeom>
        </p:spPr>
      </p:pic>
      <p:sp>
        <p:nvSpPr>
          <p:cNvPr id="7" name="Metin kutusu 5">
            <a:extLst>
              <a:ext uri="{FF2B5EF4-FFF2-40B4-BE49-F238E27FC236}">
                <a16:creationId xmlns:a16="http://schemas.microsoft.com/office/drawing/2014/main" id="{B0EC7989-0D01-4050-8E5B-351EA8BF7E09}"/>
              </a:ext>
            </a:extLst>
          </p:cNvPr>
          <p:cNvSpPr txBox="1"/>
          <p:nvPr/>
        </p:nvSpPr>
        <p:spPr>
          <a:xfrm>
            <a:off x="551497" y="2422660"/>
            <a:ext cx="1964474" cy="34163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Riskler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err="1">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Allianz</a:t>
            </a:r>
            <a:r>
              <a:rPr kumimoji="0" lang="tr-TR"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 Global Corporate &amp; Specialty (AGCS) Risk Barometresi Sonuçları (202</a:t>
            </a:r>
            <a:r>
              <a:rPr kumimoji="0" lang="en-US"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5</a:t>
            </a:r>
            <a:r>
              <a:rPr kumimoji="0" lang="tr-TR" sz="2400" b="1" i="0" u="none" strike="noStrike" kern="1200" cap="none" spc="0" normalizeH="0" baseline="0" noProof="0" dirty="0">
                <a:ln>
                  <a:noFill/>
                </a:ln>
                <a:solidFill>
                  <a:srgbClr val="C00000"/>
                </a:solidFill>
                <a:effectLst/>
                <a:uLnTx/>
                <a:uFillTx/>
                <a:latin typeface="Calibri" panose="020F0502020204030204" pitchFamily="34" charset="0"/>
                <a:ea typeface="Times New Roman" panose="02020603050405020304" pitchFamily="18" charset="0"/>
                <a:cs typeface="Calibri" panose="020F0502020204030204" pitchFamily="34" charset="0"/>
              </a:rPr>
              <a:t>)</a:t>
            </a:r>
          </a:p>
        </p:txBody>
      </p:sp>
    </p:spTree>
    <p:extLst>
      <p:ext uri="{BB962C8B-B14F-4D97-AF65-F5344CB8AC3E}">
        <p14:creationId xmlns:p14="http://schemas.microsoft.com/office/powerpoint/2010/main" val="876865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Metin kutusu 4">
            <a:extLst>
              <a:ext uri="{FF2B5EF4-FFF2-40B4-BE49-F238E27FC236}">
                <a16:creationId xmlns:a16="http://schemas.microsoft.com/office/drawing/2014/main" id="{D1D9722E-4808-4F6D-BE1F-439EA2F509AC}"/>
              </a:ext>
            </a:extLst>
          </p:cNvPr>
          <p:cNvSpPr txBox="1"/>
          <p:nvPr/>
        </p:nvSpPr>
        <p:spPr>
          <a:xfrm>
            <a:off x="457200" y="2165790"/>
            <a:ext cx="11449050" cy="353943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err="1">
                <a:ln>
                  <a:noFill/>
                </a:ln>
                <a:solidFill>
                  <a:srgbClr val="C00000"/>
                </a:solidFill>
                <a:effectLst/>
                <a:uLnTx/>
                <a:uFillTx/>
                <a:latin typeface="+mj-lt"/>
                <a:ea typeface="Times New Roman" panose="02020603050405020304" pitchFamily="18" charset="0"/>
                <a:cs typeface="+mn-cs"/>
              </a:rPr>
              <a:t>PwC</a:t>
            </a:r>
            <a:r>
              <a:rPr kumimoji="0" lang="tr-TR" sz="2800" b="1" i="0" u="none" strike="noStrike" kern="1200" cap="none" spc="0" normalizeH="0" baseline="0" noProof="0" dirty="0">
                <a:ln>
                  <a:noFill/>
                </a:ln>
                <a:solidFill>
                  <a:srgbClr val="C00000"/>
                </a:solidFill>
                <a:effectLst/>
                <a:uLnTx/>
                <a:uFillTx/>
                <a:latin typeface="+mj-lt"/>
                <a:ea typeface="Times New Roman" panose="02020603050405020304" pitchFamily="18" charset="0"/>
                <a:cs typeface="+mn-cs"/>
              </a:rPr>
              <a:t> (2023) Araştırma Sonuçları (73 ülke, 29 sektör, 2814 lider şirket)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rPr>
              <a:t>İşletmelerin %96’sı, son iki yılda en az bir kez iş kesintisi yaşamış</a:t>
            </a: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rPr>
              <a:t>İşletmelerin %91’i, </a:t>
            </a:r>
            <a:r>
              <a:rPr kumimoji="0" lang="tr-TR" sz="2800" b="1" i="0" u="none" strike="noStrike" kern="1200" cap="none" spc="0" normalizeH="0" baseline="0" noProof="0" dirty="0" err="1">
                <a:ln>
                  <a:noFill/>
                </a:ln>
                <a:solidFill>
                  <a:prstClr val="black"/>
                </a:solidFill>
                <a:effectLst/>
                <a:uLnTx/>
                <a:uFillTx/>
                <a:latin typeface="+mj-lt"/>
                <a:ea typeface="Times New Roman" panose="02020603050405020304" pitchFamily="18" charset="0"/>
                <a:cs typeface="+mn-cs"/>
              </a:rPr>
              <a:t>pandemi</a:t>
            </a:r>
            <a:r>
              <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rPr>
              <a:t> dışında bir iş kesintisi ile karşılaşmış</a:t>
            </a:r>
          </a:p>
          <a:p>
            <a:pPr marR="0" lvl="0" algn="just" defTabSz="914400" rtl="0" eaLnBrk="1" fontAlgn="auto" latinLnBrk="0" hangingPunct="1">
              <a:lnSpc>
                <a:spcPct val="100000"/>
              </a:lnSpc>
              <a:spcBef>
                <a:spcPts val="0"/>
              </a:spcBef>
              <a:spcAft>
                <a:spcPts val="0"/>
              </a:spcAft>
              <a:buClrTx/>
              <a:buSzTx/>
              <a:tabLst/>
              <a:defRPr/>
            </a:pPr>
            <a:endPar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endParaRPr>
          </a:p>
          <a:p>
            <a:pPr marL="342900" marR="0" lvl="0" indent="-342900" algn="just"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tr-TR" sz="2800" b="1" i="1" u="none" strike="noStrike" kern="1200" cap="none" spc="0" normalizeH="0" baseline="0" noProof="0" dirty="0">
                <a:ln>
                  <a:noFill/>
                </a:ln>
                <a:solidFill>
                  <a:srgbClr val="0432FF"/>
                </a:solidFill>
                <a:effectLst/>
                <a:uLnTx/>
                <a:uFillTx/>
                <a:latin typeface="+mj-lt"/>
                <a:ea typeface="Times New Roman" panose="02020603050405020304" pitchFamily="18" charset="0"/>
                <a:cs typeface="+mn-cs"/>
              </a:rPr>
              <a:t>Kurumsal dirençlilik/esneklik</a:t>
            </a:r>
            <a:r>
              <a:rPr kumimoji="0" lang="tr-TR" sz="2800" b="1" i="0" u="none" strike="noStrike" kern="1200" cap="none" spc="0" normalizeH="0" baseline="0" noProof="0" dirty="0">
                <a:ln>
                  <a:noFill/>
                </a:ln>
                <a:solidFill>
                  <a:srgbClr val="0432FF"/>
                </a:solidFill>
                <a:effectLst/>
                <a:uLnTx/>
                <a:uFillTx/>
                <a:latin typeface="+mj-lt"/>
                <a:ea typeface="Times New Roman" panose="02020603050405020304" pitchFamily="18" charset="0"/>
                <a:cs typeface="+mn-cs"/>
              </a:rPr>
              <a:t> </a:t>
            </a:r>
            <a:r>
              <a:rPr kumimoji="0" lang="tr-TR" sz="2800" b="1" i="1" u="none" strike="noStrike" kern="1200" cap="none" spc="0" normalizeH="0" baseline="0" noProof="0" dirty="0">
                <a:ln>
                  <a:noFill/>
                </a:ln>
                <a:solidFill>
                  <a:srgbClr val="0432FF"/>
                </a:solidFill>
                <a:effectLst/>
                <a:uLnTx/>
                <a:uFillTx/>
                <a:latin typeface="+mj-lt"/>
                <a:ea typeface="Times New Roman" panose="02020603050405020304" pitchFamily="18" charset="0"/>
                <a:cs typeface="+mn-cs"/>
              </a:rPr>
              <a:t>inşa etmek</a:t>
            </a:r>
            <a:r>
              <a:rPr kumimoji="0" lang="tr-TR" sz="28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mn-cs"/>
              </a:rPr>
              <a:t>, </a:t>
            </a:r>
            <a:r>
              <a:rPr kumimoji="0" lang="tr-TR" sz="2800" b="1" i="0" u="none" strike="noStrike" kern="1200" cap="none" spc="0" normalizeH="0" baseline="0" noProof="0" dirty="0">
                <a:ln>
                  <a:noFill/>
                </a:ln>
                <a:solidFill>
                  <a:srgbClr val="C00000"/>
                </a:solidFill>
                <a:effectLst/>
                <a:uLnTx/>
                <a:uFillTx/>
                <a:latin typeface="+mj-lt"/>
                <a:ea typeface="Times New Roman" panose="02020603050405020304" pitchFamily="18" charset="0"/>
                <a:cs typeface="+mn-cs"/>
              </a:rPr>
              <a:t>liderler için en yüksek öncelikli hedef</a:t>
            </a:r>
            <a:endParaRPr kumimoji="0" lang="tr-TR" sz="2800" b="1" i="0" u="none" strike="noStrike" kern="1200" cap="none" spc="0" normalizeH="0" baseline="0" noProof="0" dirty="0">
              <a:ln>
                <a:noFill/>
              </a:ln>
              <a:solidFill>
                <a:srgbClr val="C00000"/>
              </a:solidFill>
              <a:effectLst/>
              <a:uLnTx/>
              <a:uFillTx/>
              <a:latin typeface="+mj-lt"/>
              <a:ea typeface="+mn-ea"/>
              <a:cs typeface="+mn-cs"/>
            </a:endParaRPr>
          </a:p>
        </p:txBody>
      </p:sp>
    </p:spTree>
    <p:extLst>
      <p:ext uri="{BB962C8B-B14F-4D97-AF65-F5344CB8AC3E}">
        <p14:creationId xmlns:p14="http://schemas.microsoft.com/office/powerpoint/2010/main" val="3641300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6</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467920" y="2586145"/>
            <a:ext cx="11255041" cy="261450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Kurumsal Dirençlilik</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a:p>
            <a:pPr marL="358775" marR="0" lvl="0" indent="-358775" algn="just" defTabSz="914377" rtl="0" eaLnBrk="1" fontAlgn="auto" latinLnBrk="0" hangingPunct="1">
              <a:lnSpc>
                <a:spcPct val="90000"/>
              </a:lnSpc>
              <a:spcBef>
                <a:spcPts val="1000"/>
              </a:spcBef>
              <a:spcAft>
                <a:spcPts val="0"/>
              </a:spcAft>
              <a:buClrTx/>
              <a:buSzTx/>
              <a:buFont typeface="Wingdings" panose="05000000000000000000" pitchFamily="2" charset="2"/>
              <a:buChar char="q"/>
              <a:tabLst/>
              <a:defRPr/>
            </a:pPr>
            <a:r>
              <a:rPr kumimoji="0" lang="tr-TR" sz="24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rPr>
              <a:t>B</a:t>
            </a:r>
            <a:r>
              <a:rPr kumimoji="0" lang="tr-TR"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ir kuruluşun hayatta kalmak ve gelişmek için, </a:t>
            </a:r>
            <a:r>
              <a:rPr kumimoji="0" lang="tr-TR" sz="2400" b="1" i="0" u="none" strike="noStrike" kern="1200" cap="none" spc="0" normalizeH="0" baseline="0" noProof="0" dirty="0">
                <a:ln>
                  <a:noFill/>
                </a:ln>
                <a:solidFill>
                  <a:srgbClr val="C00000"/>
                </a:solidFill>
                <a:effectLst/>
                <a:uLnTx/>
                <a:uFillTx/>
                <a:latin typeface="+mj-lt"/>
                <a:ea typeface="Calibri" panose="020F0502020204030204" pitchFamily="34" charset="0"/>
                <a:cs typeface="Calibri" panose="020F0502020204030204" pitchFamily="34" charset="0"/>
              </a:rPr>
              <a:t>günlük küçük olaylardan ani şoklara ya da kademeli değişikliklere kadar her şeyi</a:t>
            </a:r>
            <a:r>
              <a:rPr kumimoji="0" lang="tr-TR"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a:t>
            </a:r>
            <a:r>
              <a:rPr kumimoji="0" lang="tr-TR" sz="2400" b="1" i="0" u="none" strike="noStrike" kern="1200" cap="none" spc="0" normalizeH="0" baseline="0" noProof="0" dirty="0">
                <a:ln>
                  <a:noFill/>
                </a:ln>
                <a:solidFill>
                  <a:srgbClr val="C00000"/>
                </a:solidFill>
                <a:effectLst/>
                <a:uLnTx/>
                <a:uFillTx/>
                <a:latin typeface="+mj-lt"/>
                <a:ea typeface="Calibri" panose="020F0502020204030204" pitchFamily="34" charset="0"/>
                <a:cs typeface="Calibri" panose="020F0502020204030204" pitchFamily="34" charset="0"/>
              </a:rPr>
              <a:t>tahmin etme</a:t>
            </a:r>
            <a:r>
              <a:rPr kumimoji="0" lang="tr-TR"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bunlara </a:t>
            </a:r>
            <a:r>
              <a:rPr kumimoji="0" lang="tr-TR" sz="2400" b="1" i="0" u="none" strike="noStrike" kern="1200" cap="none" spc="0" normalizeH="0" baseline="0" noProof="0" dirty="0">
                <a:ln>
                  <a:noFill/>
                </a:ln>
                <a:solidFill>
                  <a:srgbClr val="C00000"/>
                </a:solidFill>
                <a:effectLst/>
                <a:uLnTx/>
                <a:uFillTx/>
                <a:latin typeface="+mj-lt"/>
                <a:ea typeface="Calibri" panose="020F0502020204030204" pitchFamily="34" charset="0"/>
                <a:cs typeface="Calibri" panose="020F0502020204030204" pitchFamily="34" charset="0"/>
              </a:rPr>
              <a:t>hazırlık yapma</a:t>
            </a:r>
            <a:r>
              <a:rPr kumimoji="0" lang="tr-TR"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a:t>
            </a:r>
            <a:r>
              <a:rPr kumimoji="0" lang="tr-TR" sz="2400" b="1" i="0" u="none" strike="noStrike" kern="1200" cap="none" spc="0" normalizeH="0" baseline="0" noProof="0" dirty="0">
                <a:ln>
                  <a:noFill/>
                </a:ln>
                <a:solidFill>
                  <a:srgbClr val="C00000"/>
                </a:solidFill>
                <a:effectLst/>
                <a:uLnTx/>
                <a:uFillTx/>
                <a:latin typeface="+mj-lt"/>
                <a:ea typeface="Calibri" panose="020F0502020204030204" pitchFamily="34" charset="0"/>
                <a:cs typeface="Calibri" panose="020F0502020204030204" pitchFamily="34" charset="0"/>
              </a:rPr>
              <a:t>yanıt verme</a:t>
            </a:r>
            <a:r>
              <a:rPr kumimoji="0" lang="tr-TR" sz="2400" b="1" i="0" u="none" strike="noStrike" kern="1200" cap="none" spc="0" normalizeH="0" baseline="0" noProof="0" dirty="0">
                <a:ln>
                  <a:noFill/>
                </a:ln>
                <a:solidFill>
                  <a:prstClr val="black"/>
                </a:solidFill>
                <a:effectLst/>
                <a:uLnTx/>
                <a:uFillTx/>
                <a:latin typeface="+mj-lt"/>
                <a:ea typeface="Calibri" panose="020F0502020204030204" pitchFamily="34" charset="0"/>
                <a:cs typeface="Calibri" panose="020F0502020204030204" pitchFamily="34" charset="0"/>
              </a:rPr>
              <a:t> ve bunlara </a:t>
            </a:r>
            <a:r>
              <a:rPr kumimoji="0" lang="tr-TR" sz="2400" b="1" i="0" u="none" strike="noStrike" kern="1200" cap="none" spc="0" normalizeH="0" baseline="0" noProof="0" dirty="0">
                <a:ln>
                  <a:noFill/>
                </a:ln>
                <a:solidFill>
                  <a:srgbClr val="C00000"/>
                </a:solidFill>
                <a:effectLst/>
                <a:uLnTx/>
                <a:uFillTx/>
                <a:latin typeface="+mj-lt"/>
                <a:ea typeface="Calibri" panose="020F0502020204030204" pitchFamily="34" charset="0"/>
                <a:cs typeface="Calibri" panose="020F0502020204030204" pitchFamily="34" charset="0"/>
              </a:rPr>
              <a:t>uyum sağlama yeteneğ</a:t>
            </a:r>
            <a:r>
              <a:rPr kumimoji="0" lang="tr-TR" sz="2400" b="1" i="0" u="none" strike="noStrike" kern="1200" cap="none" spc="0" normalizeH="0" baseline="0" noProof="0" dirty="0">
                <a:ln>
                  <a:noFill/>
                </a:ln>
                <a:solidFill>
                  <a:srgbClr val="C00000"/>
                </a:solidFill>
                <a:effectLst/>
                <a:uLnTx/>
                <a:uFillTx/>
                <a:latin typeface="+mj-lt"/>
                <a:ea typeface="Times New Roman" panose="02020603050405020304" pitchFamily="18" charset="0"/>
                <a:cs typeface="Calibri" panose="020F0502020204030204" pitchFamily="34" charset="0"/>
              </a:rPr>
              <a:t>i </a:t>
            </a:r>
            <a:r>
              <a:rPr kumimoji="0" lang="tr-TR" sz="2400"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rPr>
              <a:t>(BS 65000, 2014)</a:t>
            </a:r>
          </a:p>
        </p:txBody>
      </p:sp>
    </p:spTree>
    <p:extLst>
      <p:ext uri="{BB962C8B-B14F-4D97-AF65-F5344CB8AC3E}">
        <p14:creationId xmlns:p14="http://schemas.microsoft.com/office/powerpoint/2010/main" val="466979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381656" y="3276258"/>
            <a:ext cx="3931552" cy="2244647"/>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endParaRPr>
          </a:p>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Kurumsal Dirençlilik ve İş Sürekliliği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p:txBody>
      </p:sp>
      <p:pic>
        <p:nvPicPr>
          <p:cNvPr id="6" name="Resim 5">
            <a:extLst>
              <a:ext uri="{FF2B5EF4-FFF2-40B4-BE49-F238E27FC236}">
                <a16:creationId xmlns:a16="http://schemas.microsoft.com/office/drawing/2014/main" id="{4E9F1902-232D-4956-965D-9533F927E6DC}"/>
              </a:ext>
            </a:extLst>
          </p:cNvPr>
          <p:cNvPicPr>
            <a:picLocks noChangeAspect="1"/>
          </p:cNvPicPr>
          <p:nvPr/>
        </p:nvPicPr>
        <p:blipFill>
          <a:blip r:embed="rId2"/>
          <a:stretch>
            <a:fillRect/>
          </a:stretch>
        </p:blipFill>
        <p:spPr>
          <a:xfrm>
            <a:off x="4208235" y="1819787"/>
            <a:ext cx="7510072" cy="4640240"/>
          </a:xfrm>
          <a:prstGeom prst="rect">
            <a:avLst/>
          </a:prstGeom>
        </p:spPr>
      </p:pic>
    </p:spTree>
    <p:extLst>
      <p:ext uri="{BB962C8B-B14F-4D97-AF65-F5344CB8AC3E}">
        <p14:creationId xmlns:p14="http://schemas.microsoft.com/office/powerpoint/2010/main" val="1009320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8</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467920" y="2586145"/>
            <a:ext cx="11255041" cy="261450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Sürekliliği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a:p>
            <a:pPr marL="358775" marR="0" lvl="0" indent="-358775" algn="just" defTabSz="914377" rtl="0" eaLnBrk="1" fontAlgn="auto" latinLnBrk="0" hangingPunct="1">
              <a:lnSpc>
                <a:spcPct val="100000"/>
              </a:lnSpc>
              <a:spcBef>
                <a:spcPts val="600"/>
              </a:spcBef>
              <a:spcAft>
                <a:spcPts val="600"/>
              </a:spcAft>
              <a:buClrTx/>
              <a:buSzTx/>
              <a:buFont typeface="Wingdings" panose="05000000000000000000" pitchFamily="2" charset="2"/>
              <a:buChar char="q"/>
              <a:tabLst/>
              <a:defRPr/>
            </a:pPr>
            <a:r>
              <a:rPr lang="tr-TR" sz="2400" b="1" dirty="0">
                <a:solidFill>
                  <a:srgbClr val="0432FF"/>
                </a:solidFill>
                <a:latin typeface="+mj-lt"/>
                <a:ea typeface="Times New Roman" panose="02020603050405020304" pitchFamily="18" charset="0"/>
              </a:rPr>
              <a:t>İş Sürekliliği, </a:t>
            </a:r>
            <a:r>
              <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rPr>
              <a:t>kuruluşun, yıkıcı bir olay sonrasında, </a:t>
            </a:r>
            <a:r>
              <a:rPr kumimoji="0" lang="tr-TR" sz="2400" b="1" i="0" u="none" strike="noStrike" kern="1200" cap="none" spc="0" normalizeH="0" baseline="0" noProof="0" dirty="0">
                <a:ln>
                  <a:noFill/>
                </a:ln>
                <a:solidFill>
                  <a:srgbClr val="C00000"/>
                </a:solidFill>
                <a:effectLst/>
                <a:uLnTx/>
                <a:uFillTx/>
                <a:latin typeface="+mj-lt"/>
                <a:ea typeface="Times New Roman" panose="02020603050405020304" pitchFamily="18" charset="0"/>
              </a:rPr>
              <a:t>kabul edilebilir zaman dilimlerinde, önceden tanımlanmış </a:t>
            </a:r>
            <a:r>
              <a:rPr kumimoji="0" lang="tr-TR" sz="2400" b="1" i="0" u="none" strike="noStrike" kern="1200" cap="none" spc="0" normalizeH="0" baseline="0" noProof="0" dirty="0" err="1">
                <a:ln>
                  <a:noFill/>
                </a:ln>
                <a:solidFill>
                  <a:srgbClr val="C00000"/>
                </a:solidFill>
                <a:effectLst/>
                <a:uLnTx/>
                <a:uFillTx/>
                <a:latin typeface="+mj-lt"/>
                <a:ea typeface="Times New Roman" panose="02020603050405020304" pitchFamily="18" charset="0"/>
              </a:rPr>
              <a:t>düzeylerde</a:t>
            </a:r>
            <a:r>
              <a:rPr kumimoji="0" lang="tr-TR" sz="2400" b="1" i="0" u="none" strike="noStrike" kern="1200" cap="none" spc="0" normalizeH="0" baseline="0" noProof="0" dirty="0">
                <a:ln>
                  <a:noFill/>
                </a:ln>
                <a:solidFill>
                  <a:srgbClr val="C00000"/>
                </a:solidFill>
                <a:effectLst/>
                <a:uLnTx/>
                <a:uFillTx/>
                <a:latin typeface="+mj-lt"/>
                <a:ea typeface="Times New Roman" panose="02020603050405020304" pitchFamily="18" charset="0"/>
              </a:rPr>
              <a:t>, </a:t>
            </a:r>
            <a:r>
              <a:rPr lang="tr-TR" sz="2400" b="1" dirty="0">
                <a:solidFill>
                  <a:srgbClr val="0432FF"/>
                </a:solidFill>
                <a:latin typeface="+mj-lt"/>
                <a:ea typeface="Times New Roman" panose="02020603050405020304" pitchFamily="18" charset="0"/>
              </a:rPr>
              <a:t>kritik ürün veya hizmetlerini sunmaya devam edebilme kapasitesi </a:t>
            </a:r>
            <a:r>
              <a:rPr kumimoji="0" lang="tr-TR" sz="2400" b="1" i="0" u="none" strike="noStrike" kern="1200" cap="none" spc="0" normalizeH="0" baseline="0" noProof="0" dirty="0">
                <a:ln>
                  <a:noFill/>
                </a:ln>
                <a:solidFill>
                  <a:sysClr val="windowText" lastClr="000000"/>
                </a:solidFill>
                <a:effectLst/>
                <a:uLnTx/>
                <a:uFillTx/>
                <a:latin typeface="+mj-lt"/>
                <a:ea typeface="Times New Roman" panose="02020603050405020304" pitchFamily="18" charset="0"/>
              </a:rPr>
              <a:t>(ISO 22301: 2019).</a:t>
            </a:r>
          </a:p>
        </p:txBody>
      </p:sp>
    </p:spTree>
    <p:extLst>
      <p:ext uri="{BB962C8B-B14F-4D97-AF65-F5344CB8AC3E}">
        <p14:creationId xmlns:p14="http://schemas.microsoft.com/office/powerpoint/2010/main" val="2411529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mj-lt"/>
                <a:cs typeface="Calibri" panose="020F0502020204030204" pitchFamily="34" charset="0"/>
              </a:rPr>
              <a:t>Riskler, Kurumsal Dirençlilik ve İş Sürekliliği</a:t>
            </a:r>
            <a:endParaRPr lang="tr-TR" dirty="0"/>
          </a:p>
        </p:txBody>
      </p:sp>
      <p:sp>
        <p:nvSpPr>
          <p:cNvPr id="4" name="Slayt Numarası Yer Tutucusu 3"/>
          <p:cNvSpPr>
            <a:spLocks noGrp="1"/>
          </p:cNvSpPr>
          <p:nvPr>
            <p:ph type="sldNum" sz="quarter" idx="12"/>
          </p:nvPr>
        </p:nvSpPr>
        <p:spPr/>
        <p:txBody>
          <a:bodyPr/>
          <a:lstStyle/>
          <a:p>
            <a:fld id="{D57F1E4F-1CFF-5643-939E-217C01CDF565}" type="slidenum">
              <a:rPr lang="en-US" smtClean="0"/>
              <a:pPr/>
              <a:t>9</a:t>
            </a:fld>
            <a:endParaRPr lang="en-US" dirty="0"/>
          </a:p>
        </p:txBody>
      </p:sp>
      <p:sp>
        <p:nvSpPr>
          <p:cNvPr id="5" name="İçerik Yer Tutucusu 2">
            <a:extLst>
              <a:ext uri="{FF2B5EF4-FFF2-40B4-BE49-F238E27FC236}">
                <a16:creationId xmlns:a16="http://schemas.microsoft.com/office/drawing/2014/main" id="{D2AB1EE7-FEA3-436E-8DFF-87B5C0116568}"/>
              </a:ext>
            </a:extLst>
          </p:cNvPr>
          <p:cNvSpPr txBox="1">
            <a:spLocks/>
          </p:cNvSpPr>
          <p:nvPr/>
        </p:nvSpPr>
        <p:spPr>
          <a:xfrm>
            <a:off x="191873" y="2413615"/>
            <a:ext cx="2240774" cy="2614505"/>
          </a:xfrm>
          <a:prstGeom prst="rect">
            <a:avLst/>
          </a:prstGeom>
        </p:spPr>
        <p:txBody>
          <a:bodyPr vert="horz" lIns="91440" tIns="45720" rIns="91440" bIns="45720" rtlCol="0">
            <a:noAutofit/>
          </a:bodyPr>
          <a:lst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İş </a:t>
            </a:r>
          </a:p>
          <a:p>
            <a:pPr marL="0" marR="0" lvl="0" indent="0" algn="ctr" defTabSz="914377" rtl="0" eaLnBrk="1" fontAlgn="auto" latinLnBrk="0" hangingPunct="1">
              <a:lnSpc>
                <a:spcPct val="90000"/>
              </a:lnSpc>
              <a:spcBef>
                <a:spcPts val="1000"/>
              </a:spcBef>
              <a:spcAft>
                <a:spcPts val="0"/>
              </a:spcAft>
              <a:buClrTx/>
              <a:buSzTx/>
              <a:buNone/>
              <a:tabLst/>
              <a:defRPr/>
            </a:pPr>
            <a:r>
              <a:rPr kumimoji="0" lang="tr-TR" b="1" i="0" u="none" strike="noStrike" kern="1200" cap="none" spc="0" normalizeH="0" baseline="0" noProof="0" dirty="0">
                <a:ln>
                  <a:noFill/>
                </a:ln>
                <a:solidFill>
                  <a:srgbClr val="0070C0"/>
                </a:solidFill>
                <a:effectLst/>
                <a:uLnTx/>
                <a:uFillTx/>
                <a:latin typeface="+mj-lt"/>
                <a:ea typeface="Times New Roman" panose="02020603050405020304" pitchFamily="18" charset="0"/>
                <a:cs typeface="Calibri" panose="020F0502020204030204" pitchFamily="34" charset="0"/>
              </a:rPr>
              <a:t>Sürekliliği</a:t>
            </a:r>
          </a:p>
          <a:p>
            <a:pPr marL="0" marR="0" lvl="0" indent="0" algn="ctr" defTabSz="914377" rtl="0" eaLnBrk="1" fontAlgn="auto" latinLnBrk="0" hangingPunct="1">
              <a:lnSpc>
                <a:spcPct val="90000"/>
              </a:lnSpc>
              <a:spcBef>
                <a:spcPts val="1000"/>
              </a:spcBef>
              <a:spcAft>
                <a:spcPts val="0"/>
              </a:spcAft>
              <a:buClrTx/>
              <a:buSzTx/>
              <a:buNone/>
              <a:tabLst/>
              <a:defRPr/>
            </a:pPr>
            <a:endParaRPr kumimoji="0" lang="tr-TR" b="1" i="0" u="none" strike="noStrike" kern="1200" cap="none" spc="0" normalizeH="0" baseline="0" noProof="0" dirty="0">
              <a:ln>
                <a:noFill/>
              </a:ln>
              <a:solidFill>
                <a:prstClr val="black"/>
              </a:solidFill>
              <a:effectLst/>
              <a:uLnTx/>
              <a:uFillTx/>
              <a:latin typeface="+mj-lt"/>
              <a:ea typeface="Times New Roman" panose="02020603050405020304" pitchFamily="18" charset="0"/>
              <a:cs typeface="Calibri" panose="020F0502020204030204" pitchFamily="34" charset="0"/>
            </a:endParaRPr>
          </a:p>
        </p:txBody>
      </p:sp>
      <p:grpSp>
        <p:nvGrpSpPr>
          <p:cNvPr id="6" name="Group 23">
            <a:extLst>
              <a:ext uri="{FF2B5EF4-FFF2-40B4-BE49-F238E27FC236}">
                <a16:creationId xmlns:a16="http://schemas.microsoft.com/office/drawing/2014/main" id="{8B393120-DFF7-4463-A899-6E49EC8B554F}"/>
              </a:ext>
            </a:extLst>
          </p:cNvPr>
          <p:cNvGrpSpPr/>
          <p:nvPr/>
        </p:nvGrpSpPr>
        <p:grpSpPr>
          <a:xfrm>
            <a:off x="2113924" y="1681397"/>
            <a:ext cx="9482044" cy="4544107"/>
            <a:chOff x="954206" y="836109"/>
            <a:chExt cx="10198100" cy="5400827"/>
          </a:xfrm>
        </p:grpSpPr>
        <p:pic>
          <p:nvPicPr>
            <p:cNvPr id="7" name="Resim 6" descr="metin, ekran görüntüsü içeren bir resim&#10;&#10;Açıklama otomatik olarak oluşturuldu">
              <a:extLst>
                <a:ext uri="{FF2B5EF4-FFF2-40B4-BE49-F238E27FC236}">
                  <a16:creationId xmlns:a16="http://schemas.microsoft.com/office/drawing/2014/main" id="{00ACEF46-4A3A-4382-9A04-6D03543625EC}"/>
                </a:ext>
              </a:extLst>
            </p:cNvPr>
            <p:cNvPicPr>
              <a:picLocks noChangeAspect="1"/>
            </p:cNvPicPr>
            <p:nvPr/>
          </p:nvPicPr>
          <p:blipFill>
            <a:blip r:embed="rId2"/>
            <a:stretch>
              <a:fillRect/>
            </a:stretch>
          </p:blipFill>
          <p:spPr>
            <a:xfrm>
              <a:off x="954206" y="859900"/>
              <a:ext cx="10198100" cy="4889500"/>
            </a:xfrm>
            <a:prstGeom prst="rect">
              <a:avLst/>
            </a:prstGeom>
          </p:spPr>
        </p:pic>
        <p:sp>
          <p:nvSpPr>
            <p:cNvPr id="8" name="Sağ Ok 6">
              <a:extLst>
                <a:ext uri="{FF2B5EF4-FFF2-40B4-BE49-F238E27FC236}">
                  <a16:creationId xmlns:a16="http://schemas.microsoft.com/office/drawing/2014/main" id="{388D5AD4-B53C-422A-9D61-B3E7A831571A}"/>
                </a:ext>
              </a:extLst>
            </p:cNvPr>
            <p:cNvSpPr/>
            <p:nvPr/>
          </p:nvSpPr>
          <p:spPr>
            <a:xfrm>
              <a:off x="2299534" y="5571162"/>
              <a:ext cx="8755117" cy="483476"/>
            </a:xfrm>
            <a:prstGeom prst="rightArrow">
              <a:avLst/>
            </a:prstGeom>
            <a:solidFill>
              <a:srgbClr val="5E933A"/>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NO BUSINESS CONTINUITY PLAN</a:t>
              </a:r>
            </a:p>
          </p:txBody>
        </p:sp>
        <p:sp>
          <p:nvSpPr>
            <p:cNvPr id="9" name="Rectangle 7">
              <a:extLst>
                <a:ext uri="{FF2B5EF4-FFF2-40B4-BE49-F238E27FC236}">
                  <a16:creationId xmlns:a16="http://schemas.microsoft.com/office/drawing/2014/main" id="{245E82BD-07B5-4B86-A0CB-770047FE05DF}"/>
                </a:ext>
              </a:extLst>
            </p:cNvPr>
            <p:cNvSpPr/>
            <p:nvPr/>
          </p:nvSpPr>
          <p:spPr>
            <a:xfrm>
              <a:off x="2214880" y="1454373"/>
              <a:ext cx="1229360" cy="473851"/>
            </a:xfrm>
            <a:prstGeom prst="rect">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KALP DURMASI</a:t>
              </a:r>
            </a:p>
          </p:txBody>
        </p:sp>
        <p:sp>
          <p:nvSpPr>
            <p:cNvPr id="10" name="Rectangle 8">
              <a:extLst>
                <a:ext uri="{FF2B5EF4-FFF2-40B4-BE49-F238E27FC236}">
                  <a16:creationId xmlns:a16="http://schemas.microsoft.com/office/drawing/2014/main" id="{21A8831D-59E7-4A9E-8397-572D357635EA}"/>
                </a:ext>
              </a:extLst>
            </p:cNvPr>
            <p:cNvSpPr/>
            <p:nvPr/>
          </p:nvSpPr>
          <p:spPr>
            <a:xfrm>
              <a:off x="3590077" y="1454374"/>
              <a:ext cx="1405051" cy="483475"/>
            </a:xfrm>
            <a:prstGeom prst="rect">
              <a:avLst/>
            </a:prstGeom>
            <a:solidFill>
              <a:schemeClr val="accent6">
                <a:lumMod val="75000"/>
              </a:schemeClr>
            </a:solidFill>
            <a:ln>
              <a:solidFill>
                <a:schemeClr val="accent6">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1 DK</a:t>
              </a:r>
            </a:p>
          </p:txBody>
        </p:sp>
        <p:sp>
          <p:nvSpPr>
            <p:cNvPr id="11" name="Rectangle 9">
              <a:extLst>
                <a:ext uri="{FF2B5EF4-FFF2-40B4-BE49-F238E27FC236}">
                  <a16:creationId xmlns:a16="http://schemas.microsoft.com/office/drawing/2014/main" id="{CEC29058-61C6-4EE5-8FC1-6B4A3178B1F1}"/>
                </a:ext>
              </a:extLst>
            </p:cNvPr>
            <p:cNvSpPr/>
            <p:nvPr/>
          </p:nvSpPr>
          <p:spPr>
            <a:xfrm>
              <a:off x="5364177" y="1444749"/>
              <a:ext cx="1405051" cy="483476"/>
            </a:xfrm>
            <a:prstGeom prst="rect">
              <a:avLst/>
            </a:prstGeom>
            <a:solidFill>
              <a:srgbClr val="0070C0"/>
            </a:solidFill>
            <a:ln>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3 DK</a:t>
              </a:r>
            </a:p>
          </p:txBody>
        </p:sp>
        <p:sp>
          <p:nvSpPr>
            <p:cNvPr id="12" name="Rectangle 10">
              <a:extLst>
                <a:ext uri="{FF2B5EF4-FFF2-40B4-BE49-F238E27FC236}">
                  <a16:creationId xmlns:a16="http://schemas.microsoft.com/office/drawing/2014/main" id="{C7BBC42A-FD48-421F-8CB4-66B275AA7B2C}"/>
                </a:ext>
              </a:extLst>
            </p:cNvPr>
            <p:cNvSpPr/>
            <p:nvPr/>
          </p:nvSpPr>
          <p:spPr>
            <a:xfrm>
              <a:off x="7986601" y="1497619"/>
              <a:ext cx="1405051" cy="483475"/>
            </a:xfrm>
            <a:prstGeom prst="rect">
              <a:avLst/>
            </a:prstGeom>
            <a:solidFill>
              <a:srgbClr val="F88608"/>
            </a:solidFill>
            <a:ln>
              <a:solidFill>
                <a:srgbClr val="F8860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1600" b="1" dirty="0"/>
                <a:t>10 DK</a:t>
              </a:r>
            </a:p>
          </p:txBody>
        </p:sp>
        <p:sp>
          <p:nvSpPr>
            <p:cNvPr id="13" name="Arrow: Right 11">
              <a:extLst>
                <a:ext uri="{FF2B5EF4-FFF2-40B4-BE49-F238E27FC236}">
                  <a16:creationId xmlns:a16="http://schemas.microsoft.com/office/drawing/2014/main" id="{B96439C4-995F-4AB9-9190-846D96EA94E2}"/>
                </a:ext>
              </a:extLst>
            </p:cNvPr>
            <p:cNvSpPr/>
            <p:nvPr/>
          </p:nvSpPr>
          <p:spPr>
            <a:xfrm>
              <a:off x="2214880" y="836109"/>
              <a:ext cx="8839771" cy="739588"/>
            </a:xfrm>
            <a:prstGeom prst="rightArrow">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Calibri" panose="020F0502020204030204" pitchFamily="34" charset="0"/>
                  <a:cs typeface="Calibri" panose="020F0502020204030204" pitchFamily="34" charset="0"/>
                </a:rPr>
                <a:t>ZAMANA BAĞLI OLUMSUZ ETKİLER</a:t>
              </a:r>
            </a:p>
          </p:txBody>
        </p:sp>
        <p:sp>
          <p:nvSpPr>
            <p:cNvPr id="14" name="Arrow: Right 12">
              <a:extLst>
                <a:ext uri="{FF2B5EF4-FFF2-40B4-BE49-F238E27FC236}">
                  <a16:creationId xmlns:a16="http://schemas.microsoft.com/office/drawing/2014/main" id="{C08CAFD1-61CC-4FC0-8AC9-FD9F012B5585}"/>
                </a:ext>
              </a:extLst>
            </p:cNvPr>
            <p:cNvSpPr/>
            <p:nvPr/>
          </p:nvSpPr>
          <p:spPr>
            <a:xfrm>
              <a:off x="2257206" y="5497348"/>
              <a:ext cx="8839771" cy="739588"/>
            </a:xfrm>
            <a:prstGeom prst="rightArrow">
              <a:avLst/>
            </a:prstGeom>
            <a:solidFill>
              <a:schemeClr val="accent6">
                <a:lumMod val="75000"/>
              </a:schemeClr>
            </a:solidFill>
            <a:ln>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dirty="0">
                  <a:latin typeface="Calibri" panose="020F0502020204030204" pitchFamily="34" charset="0"/>
                  <a:cs typeface="Calibri" panose="020F0502020204030204" pitchFamily="34" charset="0"/>
                </a:rPr>
                <a:t>İŞ SÜREKLİLİĞİ PLANI YOK</a:t>
              </a:r>
            </a:p>
          </p:txBody>
        </p:sp>
        <p:sp>
          <p:nvSpPr>
            <p:cNvPr id="15" name="Rectangle 13">
              <a:extLst>
                <a:ext uri="{FF2B5EF4-FFF2-40B4-BE49-F238E27FC236}">
                  <a16:creationId xmlns:a16="http://schemas.microsoft.com/office/drawing/2014/main" id="{C884A798-ECF5-4741-9BD4-0405747344DF}"/>
                </a:ext>
              </a:extLst>
            </p:cNvPr>
            <p:cNvSpPr/>
            <p:nvPr/>
          </p:nvSpPr>
          <p:spPr>
            <a:xfrm>
              <a:off x="9675828" y="4399578"/>
              <a:ext cx="1257800" cy="389907"/>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90000"/>
                </a:lnSpc>
              </a:pPr>
              <a:r>
                <a:rPr lang="en-US" sz="2000" b="1" dirty="0">
                  <a:latin typeface="Calibri" panose="020F0502020204030204" pitchFamily="34" charset="0"/>
                  <a:cs typeface="Calibri" panose="020F0502020204030204" pitchFamily="34" charset="0"/>
                </a:rPr>
                <a:t>ÖLÜM</a:t>
              </a:r>
            </a:p>
          </p:txBody>
        </p:sp>
        <p:sp>
          <p:nvSpPr>
            <p:cNvPr id="16" name="Rectangle 14">
              <a:extLst>
                <a:ext uri="{FF2B5EF4-FFF2-40B4-BE49-F238E27FC236}">
                  <a16:creationId xmlns:a16="http://schemas.microsoft.com/office/drawing/2014/main" id="{0E2BA326-BB18-492C-84AA-1BE05BBE740E}"/>
                </a:ext>
              </a:extLst>
            </p:cNvPr>
            <p:cNvSpPr/>
            <p:nvPr/>
          </p:nvSpPr>
          <p:spPr>
            <a:xfrm>
              <a:off x="3872753" y="2044243"/>
              <a:ext cx="1477978"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accent6">
                      <a:lumMod val="50000"/>
                    </a:schemeClr>
                  </a:solidFill>
                  <a:latin typeface="Calibri" panose="020F0502020204030204" pitchFamily="34" charset="0"/>
                  <a:cs typeface="Calibri" panose="020F0502020204030204" pitchFamily="34" charset="0"/>
                </a:rPr>
                <a:t>Beyin hücreleri ölmeye başlar fakat </a:t>
              </a:r>
              <a:r>
                <a:rPr lang="en-US" sz="1200" b="1" dirty="0" err="1">
                  <a:solidFill>
                    <a:schemeClr val="accent6">
                      <a:lumMod val="50000"/>
                    </a:schemeClr>
                  </a:solidFill>
                  <a:latin typeface="Calibri" panose="020F0502020204030204" pitchFamily="34" charset="0"/>
                  <a:cs typeface="Calibri" panose="020F0502020204030204" pitchFamily="34" charset="0"/>
                </a:rPr>
                <a:t>yaşam</a:t>
              </a:r>
              <a:r>
                <a:rPr lang="en-US" sz="1200" b="1" dirty="0">
                  <a:solidFill>
                    <a:schemeClr val="accent6">
                      <a:lumMod val="50000"/>
                    </a:schemeClr>
                  </a:solidFill>
                  <a:latin typeface="Calibri" panose="020F0502020204030204" pitchFamily="34" charset="0"/>
                  <a:cs typeface="Calibri" panose="020F0502020204030204" pitchFamily="34" charset="0"/>
                </a:rPr>
                <a:t> </a:t>
              </a:r>
              <a:r>
                <a:rPr lang="en-US" sz="1200" b="1" dirty="0" err="1">
                  <a:solidFill>
                    <a:schemeClr val="accent6">
                      <a:lumMod val="50000"/>
                    </a:schemeClr>
                  </a:solidFill>
                  <a:latin typeface="Calibri" panose="020F0502020204030204" pitchFamily="34" charset="0"/>
                  <a:cs typeface="Calibri" panose="020F0502020204030204" pitchFamily="34" charset="0"/>
                </a:rPr>
                <a:t>olası</a:t>
              </a:r>
              <a:endParaRPr lang="en-US" sz="1200" b="1" dirty="0">
                <a:solidFill>
                  <a:schemeClr val="accent6">
                    <a:lumMod val="50000"/>
                  </a:schemeClr>
                </a:solidFill>
                <a:latin typeface="Calibri" panose="020F0502020204030204" pitchFamily="34" charset="0"/>
                <a:cs typeface="Calibri" panose="020F0502020204030204" pitchFamily="34" charset="0"/>
              </a:endParaRPr>
            </a:p>
          </p:txBody>
        </p:sp>
        <p:sp>
          <p:nvSpPr>
            <p:cNvPr id="17" name="Rectangle 15">
              <a:extLst>
                <a:ext uri="{FF2B5EF4-FFF2-40B4-BE49-F238E27FC236}">
                  <a16:creationId xmlns:a16="http://schemas.microsoft.com/office/drawing/2014/main" id="{01A8CE9B-0D0F-4555-8141-F23E8EE129FA}"/>
                </a:ext>
              </a:extLst>
            </p:cNvPr>
            <p:cNvSpPr/>
            <p:nvPr/>
          </p:nvSpPr>
          <p:spPr>
            <a:xfrm>
              <a:off x="5734412" y="2046343"/>
              <a:ext cx="1231165"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accent6">
                      <a:lumMod val="50000"/>
                    </a:schemeClr>
                  </a:solidFill>
                  <a:latin typeface="Calibri" panose="020F0502020204030204" pitchFamily="34" charset="0"/>
                  <a:cs typeface="Calibri" panose="020F0502020204030204" pitchFamily="34" charset="0"/>
                </a:rPr>
                <a:t>Ciddi beyin hasarı muhtemel</a:t>
              </a:r>
            </a:p>
          </p:txBody>
        </p:sp>
        <p:sp>
          <p:nvSpPr>
            <p:cNvPr id="18" name="Rectangle 16">
              <a:extLst>
                <a:ext uri="{FF2B5EF4-FFF2-40B4-BE49-F238E27FC236}">
                  <a16:creationId xmlns:a16="http://schemas.microsoft.com/office/drawing/2014/main" id="{7D3681DC-2DC1-44CE-AB65-201856036B04}"/>
                </a:ext>
              </a:extLst>
            </p:cNvPr>
            <p:cNvSpPr/>
            <p:nvPr/>
          </p:nvSpPr>
          <p:spPr>
            <a:xfrm>
              <a:off x="7035497" y="2039140"/>
              <a:ext cx="1477978" cy="914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accent6">
                      <a:lumMod val="50000"/>
                    </a:schemeClr>
                  </a:solidFill>
                  <a:latin typeface="Calibri" panose="020F0502020204030204" pitchFamily="34" charset="0"/>
                  <a:cs typeface="Calibri" panose="020F0502020204030204" pitchFamily="34" charset="0"/>
                </a:rPr>
                <a:t>Beyin hücreleri öldü; kurtarma düşük ihtimal</a:t>
              </a:r>
            </a:p>
          </p:txBody>
        </p:sp>
        <p:sp>
          <p:nvSpPr>
            <p:cNvPr id="19" name="Rectangle 17">
              <a:extLst>
                <a:ext uri="{FF2B5EF4-FFF2-40B4-BE49-F238E27FC236}">
                  <a16:creationId xmlns:a16="http://schemas.microsoft.com/office/drawing/2014/main" id="{081819DA-94E2-4BBF-A0BC-6F9CDC2A7511}"/>
                </a:ext>
              </a:extLst>
            </p:cNvPr>
            <p:cNvSpPr/>
            <p:nvPr/>
          </p:nvSpPr>
          <p:spPr>
            <a:xfrm>
              <a:off x="2969862" y="3968389"/>
              <a:ext cx="2645480" cy="626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Kritik varlık --  Kalp</a:t>
              </a:r>
            </a:p>
            <a:p>
              <a:pPr algn="ctr"/>
              <a:r>
                <a:rPr lang="en-US" sz="1400" b="1" dirty="0">
                  <a:solidFill>
                    <a:schemeClr val="accent6">
                      <a:lumMod val="50000"/>
                    </a:schemeClr>
                  </a:solidFill>
                  <a:latin typeface="Calibri" panose="020F0502020204030204" pitchFamily="34" charset="0"/>
                  <a:cs typeface="Calibri" panose="020F0502020204030204" pitchFamily="34" charset="0"/>
                </a:rPr>
                <a:t>Kritik aktivite – Kan pompalamak</a:t>
              </a:r>
            </a:p>
          </p:txBody>
        </p:sp>
        <p:sp>
          <p:nvSpPr>
            <p:cNvPr id="20" name="Rectangle 18">
              <a:extLst>
                <a:ext uri="{FF2B5EF4-FFF2-40B4-BE49-F238E27FC236}">
                  <a16:creationId xmlns:a16="http://schemas.microsoft.com/office/drawing/2014/main" id="{424E51CC-DB96-43CC-BCCD-B3518CDEBC28}"/>
                </a:ext>
              </a:extLst>
            </p:cNvPr>
            <p:cNvSpPr/>
            <p:nvPr/>
          </p:nvSpPr>
          <p:spPr>
            <a:xfrm>
              <a:off x="9141115" y="2194058"/>
              <a:ext cx="1477978" cy="626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accent6">
                      <a:lumMod val="50000"/>
                    </a:schemeClr>
                  </a:solidFill>
                  <a:latin typeface="Calibri" panose="020F0502020204030204" pitchFamily="34" charset="0"/>
                  <a:cs typeface="Calibri" panose="020F0502020204030204" pitchFamily="34" charset="0"/>
                </a:rPr>
                <a:t>Kurtarma </a:t>
              </a:r>
              <a:r>
                <a:rPr lang="en-US" sz="1200" b="1" dirty="0" err="1">
                  <a:solidFill>
                    <a:schemeClr val="accent6">
                      <a:lumMod val="50000"/>
                    </a:schemeClr>
                  </a:solidFill>
                  <a:latin typeface="Calibri" panose="020F0502020204030204" pitchFamily="34" charset="0"/>
                  <a:cs typeface="Calibri" panose="020F0502020204030204" pitchFamily="34" charset="0"/>
                </a:rPr>
                <a:t>hemen</a:t>
              </a:r>
              <a:r>
                <a:rPr lang="en-US" sz="1200" b="1" dirty="0">
                  <a:solidFill>
                    <a:schemeClr val="accent6">
                      <a:lumMod val="50000"/>
                    </a:schemeClr>
                  </a:solidFill>
                  <a:latin typeface="Calibri" panose="020F0502020204030204" pitchFamily="34" charset="0"/>
                  <a:cs typeface="Calibri" panose="020F0502020204030204" pitchFamily="34" charset="0"/>
                </a:rPr>
                <a:t> hem</a:t>
              </a:r>
              <a:r>
                <a:rPr lang="tr-TR" sz="1200" b="1" dirty="0">
                  <a:solidFill>
                    <a:schemeClr val="accent6">
                      <a:lumMod val="50000"/>
                    </a:schemeClr>
                  </a:solidFill>
                  <a:latin typeface="Calibri" panose="020F0502020204030204" pitchFamily="34" charset="0"/>
                  <a:cs typeface="Calibri" panose="020F0502020204030204" pitchFamily="34" charset="0"/>
                </a:rPr>
                <a:t>e</a:t>
              </a:r>
              <a:r>
                <a:rPr lang="en-US" sz="1200" b="1" dirty="0">
                  <a:solidFill>
                    <a:schemeClr val="accent6">
                      <a:lumMod val="50000"/>
                    </a:schemeClr>
                  </a:solidFill>
                  <a:latin typeface="Calibri" panose="020F0502020204030204" pitchFamily="34" charset="0"/>
                  <a:cs typeface="Calibri" panose="020F0502020204030204" pitchFamily="34" charset="0"/>
                </a:rPr>
                <a:t>n imkansız</a:t>
              </a:r>
            </a:p>
          </p:txBody>
        </p:sp>
        <p:sp>
          <p:nvSpPr>
            <p:cNvPr id="21" name="Rectangle 19">
              <a:extLst>
                <a:ext uri="{FF2B5EF4-FFF2-40B4-BE49-F238E27FC236}">
                  <a16:creationId xmlns:a16="http://schemas.microsoft.com/office/drawing/2014/main" id="{FDFFB5E1-87A7-4B76-BDA6-FEE3835696DC}"/>
                </a:ext>
              </a:extLst>
            </p:cNvPr>
            <p:cNvSpPr/>
            <p:nvPr/>
          </p:nvSpPr>
          <p:spPr>
            <a:xfrm>
              <a:off x="1390723" y="3605416"/>
              <a:ext cx="1519519" cy="626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chemeClr val="accent6">
                      <a:lumMod val="50000"/>
                    </a:schemeClr>
                  </a:solidFill>
                  <a:latin typeface="Calibri" panose="020F0502020204030204" pitchFamily="34" charset="0"/>
                  <a:cs typeface="Calibri" panose="020F0502020204030204" pitchFamily="34" charset="0"/>
                </a:rPr>
                <a:t>%100 Normal operasyon</a:t>
              </a:r>
            </a:p>
          </p:txBody>
        </p:sp>
        <p:sp>
          <p:nvSpPr>
            <p:cNvPr id="22" name="Rectangle 20">
              <a:extLst>
                <a:ext uri="{FF2B5EF4-FFF2-40B4-BE49-F238E27FC236}">
                  <a16:creationId xmlns:a16="http://schemas.microsoft.com/office/drawing/2014/main" id="{3CFF0533-F0BA-4E58-A58C-C0F1953BB5AE}"/>
                </a:ext>
              </a:extLst>
            </p:cNvPr>
            <p:cNvSpPr/>
            <p:nvPr/>
          </p:nvSpPr>
          <p:spPr>
            <a:xfrm>
              <a:off x="7736929" y="3539564"/>
              <a:ext cx="1938899" cy="6261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1400" b="1" dirty="0">
                  <a:solidFill>
                    <a:srgbClr val="C00000"/>
                  </a:solidFill>
                  <a:latin typeface="Calibri" panose="020F0502020204030204" pitchFamily="34" charset="0"/>
                  <a:cs typeface="Calibri" panose="020F0502020204030204" pitchFamily="34" charset="0"/>
                </a:rPr>
                <a:t>Tolere Edilebilir Maksimum Kesinti Süresi</a:t>
              </a:r>
            </a:p>
          </p:txBody>
        </p:sp>
        <p:cxnSp>
          <p:nvCxnSpPr>
            <p:cNvPr id="23" name="Connector: Curved 22">
              <a:extLst>
                <a:ext uri="{FF2B5EF4-FFF2-40B4-BE49-F238E27FC236}">
                  <a16:creationId xmlns:a16="http://schemas.microsoft.com/office/drawing/2014/main" id="{BD434EAC-ECA3-4152-B940-EBD578F0F350}"/>
                </a:ext>
              </a:extLst>
            </p:cNvPr>
            <p:cNvCxnSpPr/>
            <p:nvPr/>
          </p:nvCxnSpPr>
          <p:spPr>
            <a:xfrm rot="10800000" flipV="1">
              <a:off x="9371332" y="3698240"/>
              <a:ext cx="422908" cy="71120"/>
            </a:xfrm>
            <a:prstGeom prst="curvedConnector3">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63302361"/>
      </p:ext>
    </p:extLst>
  </p:cSld>
  <p:clrMapOvr>
    <a:masterClrMapping/>
  </p:clrMapOvr>
</p:sld>
</file>

<file path=ppt/theme/theme1.xml><?xml version="1.0" encoding="utf-8"?>
<a:theme xmlns:a="http://schemas.openxmlformats.org/drawingml/2006/main" name="Kar Payı">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TM03457464[[fn=Bölünen]]</Template>
  <TotalTime>1529</TotalTime>
  <Words>1392</Words>
  <Application>Microsoft Office PowerPoint</Application>
  <PresentationFormat>Geniş ekran</PresentationFormat>
  <Paragraphs>199</Paragraphs>
  <Slides>17</Slides>
  <Notes>4</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17</vt:i4>
      </vt:variant>
    </vt:vector>
  </HeadingPairs>
  <TitlesOfParts>
    <vt:vector size="28" baseType="lpstr">
      <vt:lpstr>Allianz Neo</vt:lpstr>
      <vt:lpstr>Arial</vt:lpstr>
      <vt:lpstr>Calibri</vt:lpstr>
      <vt:lpstr>Gill Sans MT</vt:lpstr>
      <vt:lpstr>inherit</vt:lpstr>
      <vt:lpstr>Palatino Linotype</vt:lpstr>
      <vt:lpstr>Symbol</vt:lpstr>
      <vt:lpstr>Times New Roman</vt:lpstr>
      <vt:lpstr>Wingdings</vt:lpstr>
      <vt:lpstr>Wingdings 2</vt:lpstr>
      <vt:lpstr>Kar Payı</vt:lpstr>
      <vt:lpstr>                                                        Ulaştırma ve Altyapı Bakanlığı Acil Durumlar ve Savunma Planlaması Dairesi Başkanlığı</vt:lpstr>
      <vt:lpstr> Takdim Planı</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lpstr>Riskler, Kurumsal Dirençlilik ve İş Sürekliliği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İlktan Göktuğ Ehil</dc:creator>
  <cp:lastModifiedBy>Şakir Ünver</cp:lastModifiedBy>
  <cp:revision>232</cp:revision>
  <cp:lastPrinted>2019-03-27T05:57:38Z</cp:lastPrinted>
  <dcterms:created xsi:type="dcterms:W3CDTF">2019-03-25T07:50:05Z</dcterms:created>
  <dcterms:modified xsi:type="dcterms:W3CDTF">2026-05-07T08:23:25Z</dcterms:modified>
</cp:coreProperties>
</file>