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21" r:id="rId2"/>
    <p:sldId id="363" r:id="rId3"/>
    <p:sldId id="364" r:id="rId4"/>
    <p:sldId id="365" r:id="rId5"/>
    <p:sldId id="384" r:id="rId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0C15"/>
    <a:srgbClr val="0070C0"/>
    <a:srgbClr val="E0151E"/>
    <a:srgbClr val="DC0C15"/>
    <a:srgbClr val="68727A"/>
    <a:srgbClr val="8889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88807" autoAdjust="0"/>
  </p:normalViewPr>
  <p:slideViewPr>
    <p:cSldViewPr snapToGrid="0">
      <p:cViewPr varScale="1">
        <p:scale>
          <a:sx n="97" d="100"/>
          <a:sy n="97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1566" y="-75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7CA72-A346-42A7-8B8C-1E67B243DBE6}" type="datetimeFigureOut">
              <a:rPr lang="tr-TR" smtClean="0"/>
              <a:t>11.07.2024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D2F3F-2DA3-4FEC-86ED-38DFF1A3F9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6502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4D071-E37C-4F30-BB29-585D9FFD3CDA}" type="datetimeFigureOut">
              <a:rPr lang="tr-TR" smtClean="0"/>
              <a:t>11.07.2024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382DB7-C140-4AD9-97DB-AC7668F13E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563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just" defTabSz="914400" rtl="0" eaLnBrk="1" latinLnBrk="0" hangingPunct="1">
      <a:defRPr sz="1200"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1pPr>
    <a:lvl2pPr marL="457200" algn="just" defTabSz="914400" rtl="0" eaLnBrk="1" latinLnBrk="0" hangingPunct="1">
      <a:defRPr sz="1200"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2pPr>
    <a:lvl3pPr marL="914400" algn="just" defTabSz="914400" rtl="0" eaLnBrk="1" latinLnBrk="0" hangingPunct="1">
      <a:defRPr sz="1200"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3pPr>
    <a:lvl4pPr marL="1371600" algn="just" defTabSz="914400" rtl="0" eaLnBrk="1" latinLnBrk="0" hangingPunct="1">
      <a:defRPr sz="1200"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4pPr>
    <a:lvl5pPr marL="1828800" algn="just" defTabSz="914400" rtl="0" eaLnBrk="1" latinLnBrk="0" hangingPunct="1">
      <a:defRPr sz="1200" kern="1200">
        <a:solidFill>
          <a:schemeClr val="tx1"/>
        </a:solidFill>
        <a:latin typeface="Palatino Linotype" panose="0204050205050503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82DB7-C140-4AD9-97DB-AC7668F13E1A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373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400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037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281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382DB7-C140-4AD9-97DB-AC7668F13E1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159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909010" y="430669"/>
            <a:ext cx="9840613" cy="1294604"/>
          </a:xfrm>
          <a:prstGeom prst="rect">
            <a:avLst/>
          </a:prstGeom>
          <a:solidFill>
            <a:srgbClr val="E015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9010" y="474543"/>
            <a:ext cx="9701798" cy="1206855"/>
          </a:xfrm>
        </p:spPr>
        <p:txBody>
          <a:bodyPr anchor="ctr"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9347201" y="6450770"/>
            <a:ext cx="2844799" cy="365125"/>
          </a:xfrm>
        </p:spPr>
        <p:txBody>
          <a:bodyPr/>
          <a:lstStyle/>
          <a:p>
            <a:fld id="{E86934C5-E6CD-43F2-BE8F-D5178CFA0F30}" type="datetime1">
              <a:rPr lang="en-US" smtClean="0"/>
              <a:t>7/11/2024</a:t>
            </a:fld>
            <a:endParaRPr lang="en-US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1192" y="6472408"/>
            <a:ext cx="4905208" cy="34348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826000" y="6454423"/>
            <a:ext cx="540000" cy="365125"/>
          </a:xfr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0184"/>
            <a:ext cx="12192000" cy="413114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25053" y="1020431"/>
            <a:ext cx="9649687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rgbClr val="0070C0"/>
                </a:solidFill>
              </a:defRPr>
            </a:lvl1pPr>
          </a:lstStyle>
          <a:p>
            <a:r>
              <a:rPr lang="tr-TR" dirty="0"/>
              <a:t>Asıl Başlık Stili İçin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5052" y="2495445"/>
            <a:ext cx="9649687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b="1" cap="none" baseline="0">
                <a:solidFill>
                  <a:srgbClr val="C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561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09010" y="500404"/>
            <a:ext cx="9701797" cy="11895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47201" y="645077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Palatino Linotype" panose="02040502050505030304" pitchFamily="18" charset="0"/>
              </a:defRPr>
            </a:lvl1pPr>
          </a:lstStyle>
          <a:p>
            <a:fld id="{CB0E8821-D7D9-42EB-9584-6131DDB27808}" type="datetime1">
              <a:rPr lang="en-US" smtClean="0"/>
              <a:t>7/11/2024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72408"/>
            <a:ext cx="4905208" cy="343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  <a:latin typeface="Palatino Linotype" panose="020405020505050303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26000" y="6454423"/>
            <a:ext cx="540000" cy="365125"/>
          </a:xfrm>
          <a:prstGeom prst="rect">
            <a:avLst/>
          </a:prstGeom>
          <a:solidFill>
            <a:srgbClr val="E0151E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none"/>
        </p:style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bg1"/>
                </a:solidFill>
                <a:latin typeface="Palatino Linotype" panose="02040502050505030304" pitchFamily="18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252480"/>
            <a:ext cx="3703320" cy="94997"/>
          </a:xfrm>
          <a:prstGeom prst="rect">
            <a:avLst/>
          </a:prstGeom>
          <a:solidFill>
            <a:srgbClr val="E015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248923"/>
            <a:ext cx="3703320" cy="98554"/>
          </a:xfrm>
          <a:prstGeom prst="rect">
            <a:avLst/>
          </a:prstGeom>
          <a:solidFill>
            <a:srgbClr val="888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252480"/>
            <a:ext cx="3703320" cy="9144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93" y="488512"/>
            <a:ext cx="1215523" cy="121285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none" baseline="0">
          <a:solidFill>
            <a:schemeClr val="bg1"/>
          </a:solidFill>
          <a:latin typeface="Palatino Linotype" panose="02040502050505030304" pitchFamily="18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rgbClr val="C00000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rgbClr val="C00000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rgbClr val="C00000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rgbClr val="C00000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rgbClr val="C00000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eg"/><Relationship Id="rId7" Type="http://schemas.openxmlformats.org/officeDocument/2006/relationships/image" Target="http://www.tcdd.gov.tr/tcdd.JPG" TargetMode="External"/><Relationship Id="rId12" Type="http://schemas.openxmlformats.org/officeDocument/2006/relationships/image" Target="../media/image1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0.png"/><Relationship Id="rId5" Type="http://schemas.openxmlformats.org/officeDocument/2006/relationships/image" Target="../media/image5.jpeg"/><Relationship Id="rId10" Type="http://schemas.openxmlformats.org/officeDocument/2006/relationships/image" Target="../media/image9.jpe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925053" y="843515"/>
            <a:ext cx="9649687" cy="937159"/>
          </a:xfrm>
        </p:spPr>
        <p:txBody>
          <a:bodyPr>
            <a:normAutofit fontScale="90000"/>
          </a:bodyPr>
          <a:lstStyle/>
          <a:p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br>
              <a:rPr lang="tr-TR" sz="2800" b="1" dirty="0"/>
            </a:br>
            <a:r>
              <a:rPr lang="tr-TR" sz="2800" b="1" dirty="0"/>
              <a:t>Ulaştırma ve Altyapı Bakanlığı</a:t>
            </a:r>
            <a:br>
              <a:rPr lang="tr-TR" sz="2800" b="1" dirty="0"/>
            </a:br>
            <a:r>
              <a:rPr lang="tr-TR" sz="2800" b="1" dirty="0"/>
              <a:t>Afet Yönetim Merkezi</a:t>
            </a:r>
            <a:br>
              <a:rPr lang="tr-TR" sz="2800" b="1" dirty="0"/>
            </a:br>
            <a:endParaRPr lang="tr-TR" sz="2800" b="1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259304" y="2516708"/>
            <a:ext cx="9649687" cy="93715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none" baseline="0">
                <a:solidFill>
                  <a:srgbClr val="0070C0"/>
                </a:solidFill>
                <a:latin typeface="Palatino Linotype" panose="02040502050505030304" pitchFamily="18" charset="0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br>
              <a:rPr lang="tr-TR" sz="2800" b="1" dirty="0">
                <a:solidFill>
                  <a:srgbClr val="E10C15"/>
                </a:solidFill>
              </a:rPr>
            </a:br>
            <a:r>
              <a:rPr lang="tr-TR" sz="2800" b="1" dirty="0">
                <a:solidFill>
                  <a:srgbClr val="E10C15"/>
                </a:solidFill>
              </a:rPr>
              <a:t>Afet ve Acil Durum Faaliyetleri </a:t>
            </a:r>
          </a:p>
        </p:txBody>
      </p:sp>
    </p:spTree>
    <p:extLst>
      <p:ext uri="{BB962C8B-B14F-4D97-AF65-F5344CB8AC3E}">
        <p14:creationId xmlns:p14="http://schemas.microsoft.com/office/powerpoint/2010/main" val="3958461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Afet ve Acil Durum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69833" y="1939672"/>
            <a:ext cx="1040884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F14433"/>
              </a:buClr>
              <a:buFont typeface="Wingdings" panose="05000000000000000000" pitchFamily="2" charset="2"/>
              <a:buChar char="Ø"/>
            </a:pPr>
            <a:r>
              <a:rPr lang="tr-TR" sz="2000" b="1" dirty="0"/>
              <a:t>Mevzuat :  Afet ve Acil Durum Müdahale Hizmetleri Yönetmeliği ve TAMP</a:t>
            </a:r>
          </a:p>
          <a:p>
            <a:pPr marL="342900" indent="-342900">
              <a:buClr>
                <a:srgbClr val="F14433"/>
              </a:buClr>
              <a:buFont typeface="+mj-lt"/>
              <a:buAutoNum type="arabicPeriod"/>
            </a:pPr>
            <a:endParaRPr lang="tr-TR" sz="2000" b="1" dirty="0"/>
          </a:p>
          <a:p>
            <a:pPr marL="742950" indent="-457200">
              <a:buClr>
                <a:srgbClr val="F14433"/>
              </a:buClr>
              <a:buFont typeface="+mj-lt"/>
              <a:buAutoNum type="arabicParenR"/>
            </a:pPr>
            <a:r>
              <a:rPr lang="tr-TR" sz="2000" b="1" dirty="0">
                <a:solidFill>
                  <a:schemeClr val="accent1"/>
                </a:solidFill>
              </a:rPr>
              <a:t>Afet ve Acil Durum Kurulu</a:t>
            </a:r>
          </a:p>
          <a:p>
            <a:pPr marL="742950" indent="-457200">
              <a:buClr>
                <a:srgbClr val="F14433"/>
              </a:buClr>
              <a:buFont typeface="+mj-lt"/>
              <a:buAutoNum type="arabicParenR"/>
            </a:pPr>
            <a:endParaRPr lang="tr-TR" sz="2000" b="1" dirty="0">
              <a:solidFill>
                <a:schemeClr val="accent1"/>
              </a:solidFill>
            </a:endParaRPr>
          </a:p>
          <a:p>
            <a:pPr marL="742950" indent="-457200">
              <a:buClr>
                <a:srgbClr val="F14433"/>
              </a:buClr>
              <a:buFont typeface="+mj-lt"/>
              <a:buAutoNum type="arabicParenR"/>
            </a:pPr>
            <a:r>
              <a:rPr lang="tr-TR" sz="2000" b="1" dirty="0">
                <a:solidFill>
                  <a:schemeClr val="accent1"/>
                </a:solidFill>
              </a:rPr>
              <a:t>Ulusal Çalışma Grubu Planları </a:t>
            </a:r>
          </a:p>
          <a:p>
            <a:pPr marL="571500" indent="-31750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/>
              <a:t> Afet Nakliye Planı</a:t>
            </a:r>
          </a:p>
          <a:p>
            <a:pPr marL="571500" indent="-31750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/>
              <a:t> Afet Haberleşme Planı</a:t>
            </a:r>
          </a:p>
          <a:p>
            <a:pPr marL="571500" indent="-31750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/>
              <a:t> Afet Ulaşım Altyapı Planı</a:t>
            </a:r>
          </a:p>
          <a:p>
            <a:pPr marL="571500" indent="-31750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/>
              <a:t> Afet Teknik Destek ve İkmal Planı</a:t>
            </a:r>
          </a:p>
          <a:p>
            <a:pPr marL="539750">
              <a:buClr>
                <a:srgbClr val="F14433"/>
              </a:buClr>
            </a:pPr>
            <a:endParaRPr lang="tr-TR" sz="2000" b="1" dirty="0"/>
          </a:p>
          <a:p>
            <a:pPr marL="269875">
              <a:buClr>
                <a:srgbClr val="F14433"/>
              </a:buClr>
            </a:pPr>
            <a:r>
              <a:rPr lang="tr-TR" sz="2000" b="1" dirty="0">
                <a:solidFill>
                  <a:srgbClr val="FF0000"/>
                </a:solidFill>
              </a:rPr>
              <a:t>3)</a:t>
            </a:r>
            <a:r>
              <a:rPr lang="tr-TR" sz="2000" b="1" dirty="0"/>
              <a:t> </a:t>
            </a:r>
            <a:r>
              <a:rPr lang="tr-TR" sz="2000" b="1" dirty="0">
                <a:solidFill>
                  <a:schemeClr val="accent1"/>
                </a:solidFill>
              </a:rPr>
              <a:t>Afet Yönetim Merkezi</a:t>
            </a:r>
          </a:p>
          <a:p>
            <a:pPr marL="825500" indent="-285750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/>
              <a:t>Çalışma Grubu </a:t>
            </a:r>
            <a:r>
              <a:rPr lang="tr-TR" sz="2000" b="1" dirty="0" err="1"/>
              <a:t>Sekreteryası</a:t>
            </a:r>
            <a:endParaRPr lang="tr-TR" sz="2000" b="1" dirty="0"/>
          </a:p>
          <a:p>
            <a:pPr marL="825500" indent="-285750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/>
              <a:t>Koordinasyon Ekipleri</a:t>
            </a:r>
          </a:p>
          <a:p>
            <a:pPr marL="825500" indent="-285750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/>
              <a:t>Saha Destek Ekipleri 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71384CB-C357-4FD8-A590-01FA86AED036}"/>
              </a:ext>
            </a:extLst>
          </p:cNvPr>
          <p:cNvSpPr/>
          <p:nvPr/>
        </p:nvSpPr>
        <p:spPr>
          <a:xfrm>
            <a:off x="6790106" y="2612975"/>
            <a:ext cx="497651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F14433"/>
              </a:buClr>
              <a:buFont typeface="Wingdings" panose="05000000000000000000" pitchFamily="2" charset="2"/>
              <a:buChar char="Ø"/>
            </a:pPr>
            <a:r>
              <a:rPr lang="tr-TR" sz="2000" b="1" dirty="0">
                <a:solidFill>
                  <a:schemeClr val="accent1"/>
                </a:solidFill>
              </a:rPr>
              <a:t>Afet ve Acil Durum Planlamaları</a:t>
            </a:r>
          </a:p>
          <a:p>
            <a:pPr>
              <a:buClr>
                <a:srgbClr val="F14433"/>
              </a:buClr>
            </a:pPr>
            <a:endParaRPr lang="tr-TR" sz="2000" b="1" dirty="0"/>
          </a:p>
          <a:p>
            <a:pPr marL="342900" indent="-342900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/>
              <a:t>Bütünleşik Afet Yönetimi</a:t>
            </a:r>
          </a:p>
          <a:p>
            <a:pPr marL="342900" indent="12700">
              <a:buClr>
                <a:srgbClr val="F14433"/>
              </a:buClr>
              <a:buFont typeface="Wingdings" panose="05000000000000000000" pitchFamily="2" charset="2"/>
              <a:buChar char="v"/>
            </a:pPr>
            <a:r>
              <a:rPr lang="tr-TR" sz="2000" b="1" dirty="0"/>
              <a:t> Türkiye Afet Risk Azaltma Planı (TARAP-İRAP)</a:t>
            </a:r>
          </a:p>
          <a:p>
            <a:pPr marL="342900" indent="12700">
              <a:buClr>
                <a:srgbClr val="F14433"/>
              </a:buClr>
              <a:buFont typeface="Wingdings" panose="05000000000000000000" pitchFamily="2" charset="2"/>
              <a:buChar char="v"/>
            </a:pPr>
            <a:r>
              <a:rPr lang="tr-TR" sz="2000" b="1" dirty="0"/>
              <a:t> Türkiye Afet Müdahale Planı (TAMP)</a:t>
            </a:r>
          </a:p>
          <a:p>
            <a:pPr marL="342900" indent="12700">
              <a:buClr>
                <a:srgbClr val="F14433"/>
              </a:buClr>
              <a:buFont typeface="Wingdings" panose="05000000000000000000" pitchFamily="2" charset="2"/>
              <a:buChar char="v"/>
            </a:pPr>
            <a:r>
              <a:rPr lang="tr-TR" sz="2000" b="1" dirty="0"/>
              <a:t> Türkiye Afet Sonrası İyileştirme Planı (TASİP)</a:t>
            </a:r>
          </a:p>
          <a:p>
            <a:pPr marL="342900" indent="-342900">
              <a:buClr>
                <a:srgbClr val="F14433"/>
              </a:buClr>
              <a:buFont typeface="Wingdings" panose="05000000000000000000" pitchFamily="2" charset="2"/>
              <a:buChar char="q"/>
            </a:pP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278356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Seferberlik ve Savaş Hali Faaliyetleri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669833" y="1939672"/>
            <a:ext cx="1040884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F14433"/>
              </a:buClr>
              <a:buFont typeface="Wingdings" panose="05000000000000000000" pitchFamily="2" charset="2"/>
              <a:buChar char="Ø"/>
            </a:pPr>
            <a:r>
              <a:rPr lang="tr-TR" sz="2000" b="1" dirty="0"/>
              <a:t>Mevzuat :  2941 sayılı Seferberlik ve Savaş Hali Kanunu, Tüzük ve Direktif </a:t>
            </a:r>
          </a:p>
          <a:p>
            <a:pPr marL="342900" indent="-342900">
              <a:buClr>
                <a:srgbClr val="F14433"/>
              </a:buClr>
              <a:buFont typeface="+mj-lt"/>
              <a:buAutoNum type="arabicPeriod"/>
            </a:pPr>
            <a:endParaRPr lang="tr-TR" sz="2000" b="1" dirty="0"/>
          </a:p>
          <a:p>
            <a:pPr marL="742950" indent="-457200">
              <a:buClr>
                <a:srgbClr val="F14433"/>
              </a:buClr>
              <a:buFont typeface="+mj-lt"/>
              <a:buAutoNum type="arabicParenR"/>
            </a:pPr>
            <a:r>
              <a:rPr lang="tr-TR" sz="2000" b="1" dirty="0">
                <a:solidFill>
                  <a:schemeClr val="accent1"/>
                </a:solidFill>
              </a:rPr>
              <a:t>Seferberlik ve Savaş Hali Planları</a:t>
            </a:r>
          </a:p>
          <a:p>
            <a:pPr marL="742950" indent="-20638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>
                <a:solidFill>
                  <a:schemeClr val="accent1"/>
                </a:solidFill>
              </a:rPr>
              <a:t> </a:t>
            </a:r>
            <a:r>
              <a:rPr lang="tr-TR" sz="2000" b="1" dirty="0"/>
              <a:t>Seferberlik ve Savaş Hali Genel Planı</a:t>
            </a:r>
          </a:p>
          <a:p>
            <a:pPr marL="742950" indent="-20638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/>
              <a:t> Ulaştırma Özel Planı</a:t>
            </a:r>
          </a:p>
          <a:p>
            <a:pPr marL="742950" indent="-20638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/>
              <a:t> Ulaştırma Tesisleri İşletme Özel Planı</a:t>
            </a:r>
          </a:p>
          <a:p>
            <a:pPr marL="722312">
              <a:buClr>
                <a:srgbClr val="F14433"/>
              </a:buClr>
            </a:pPr>
            <a:endParaRPr lang="tr-TR" sz="2000" b="1" dirty="0"/>
          </a:p>
          <a:p>
            <a:pPr marL="742950" indent="-457200">
              <a:buClr>
                <a:srgbClr val="F14433"/>
              </a:buClr>
              <a:buAutoNum type="arabicParenR" startAt="2"/>
            </a:pPr>
            <a:r>
              <a:rPr lang="tr-TR" sz="2000" b="1" dirty="0">
                <a:solidFill>
                  <a:schemeClr val="accent1"/>
                </a:solidFill>
              </a:rPr>
              <a:t>Seferberlik Kaynak Planlama Sistemi (SEKAPS)</a:t>
            </a:r>
          </a:p>
          <a:p>
            <a:pPr marL="285750">
              <a:buClr>
                <a:srgbClr val="F14433"/>
              </a:buClr>
            </a:pPr>
            <a:endParaRPr lang="tr-TR" sz="2000" b="1" dirty="0">
              <a:solidFill>
                <a:schemeClr val="accent1"/>
              </a:solidFill>
            </a:endParaRPr>
          </a:p>
          <a:p>
            <a:pPr marL="742950" indent="-457200">
              <a:buClr>
                <a:srgbClr val="F14433"/>
              </a:buClr>
              <a:buAutoNum type="arabicParenR" startAt="3"/>
            </a:pPr>
            <a:r>
              <a:rPr lang="tr-TR" sz="2000" b="1" dirty="0">
                <a:solidFill>
                  <a:schemeClr val="accent1"/>
                </a:solidFill>
              </a:rPr>
              <a:t>Savaş Hasarı Onarım Planları (A ve B Grubu)</a:t>
            </a:r>
          </a:p>
          <a:p>
            <a:pPr marL="285750">
              <a:buClr>
                <a:srgbClr val="F14433"/>
              </a:buClr>
            </a:pPr>
            <a:endParaRPr lang="tr-TR" sz="2000" b="1" dirty="0">
              <a:solidFill>
                <a:schemeClr val="accent1"/>
              </a:solidFill>
            </a:endParaRPr>
          </a:p>
          <a:p>
            <a:pPr marL="742950" indent="-457200">
              <a:buClr>
                <a:srgbClr val="F14433"/>
              </a:buClr>
              <a:buAutoNum type="arabicParenR" startAt="3"/>
            </a:pPr>
            <a:r>
              <a:rPr lang="tr-TR" sz="2000" b="1" dirty="0">
                <a:solidFill>
                  <a:schemeClr val="accent1"/>
                </a:solidFill>
              </a:rPr>
              <a:t>Savaş Görev Planlaması</a:t>
            </a:r>
          </a:p>
          <a:p>
            <a:pPr marL="285750">
              <a:buClr>
                <a:srgbClr val="F14433"/>
              </a:buClr>
            </a:pPr>
            <a:endParaRPr lang="tr-TR" sz="2000" b="1" dirty="0">
              <a:solidFill>
                <a:schemeClr val="accent1"/>
              </a:solidFill>
            </a:endParaRPr>
          </a:p>
          <a:p>
            <a:pPr marL="285750">
              <a:buClr>
                <a:srgbClr val="F14433"/>
              </a:buClr>
            </a:pPr>
            <a:r>
              <a:rPr lang="tr-TR" sz="2000" b="1" dirty="0">
                <a:solidFill>
                  <a:srgbClr val="FF0000"/>
                </a:solidFill>
              </a:rPr>
              <a:t>5)   </a:t>
            </a:r>
            <a:r>
              <a:rPr lang="tr-TR" sz="2000" b="1" dirty="0">
                <a:solidFill>
                  <a:schemeClr val="accent1"/>
                </a:solidFill>
              </a:rPr>
              <a:t>Milli Alarm Sistemi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767141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NATO Sivil Olağanüstü Hal Planlaması (CEPC)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</p:txBody>
      </p:sp>
      <p:sp>
        <p:nvSpPr>
          <p:cNvPr id="31" name="Dikdörtgen 30"/>
          <p:cNvSpPr/>
          <p:nvPr/>
        </p:nvSpPr>
        <p:spPr>
          <a:xfrm>
            <a:off x="669833" y="1939672"/>
            <a:ext cx="1040884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F14433"/>
              </a:buClr>
              <a:buFont typeface="Wingdings" panose="05000000000000000000" pitchFamily="2" charset="2"/>
              <a:buChar char="Ø"/>
            </a:pPr>
            <a:r>
              <a:rPr lang="tr-TR" sz="2000" b="1" dirty="0"/>
              <a:t>Mevzuat :  NATO Sivil Olağanüstü Hal Planlama Esas ve Usulleri </a:t>
            </a:r>
          </a:p>
          <a:p>
            <a:pPr marL="342900" indent="-342900">
              <a:buClr>
                <a:srgbClr val="F14433"/>
              </a:buClr>
              <a:buFont typeface="+mj-lt"/>
              <a:buAutoNum type="arabicPeriod"/>
            </a:pPr>
            <a:endParaRPr lang="tr-TR" sz="2000" b="1" dirty="0"/>
          </a:p>
          <a:p>
            <a:pPr marL="742950" indent="-457200">
              <a:buClr>
                <a:srgbClr val="F14433"/>
              </a:buClr>
              <a:buFont typeface="+mj-lt"/>
              <a:buAutoNum type="arabicParenR"/>
            </a:pPr>
            <a:r>
              <a:rPr lang="tr-TR" sz="2000" b="1" dirty="0">
                <a:solidFill>
                  <a:schemeClr val="accent1"/>
                </a:solidFill>
              </a:rPr>
              <a:t>Planlama Grupları</a:t>
            </a:r>
          </a:p>
          <a:p>
            <a:pPr marL="742950" indent="-20638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>
                <a:solidFill>
                  <a:schemeClr val="accent1"/>
                </a:solidFill>
              </a:rPr>
              <a:t> </a:t>
            </a:r>
            <a:r>
              <a:rPr lang="tr-TR" sz="2000" b="1" dirty="0"/>
              <a:t>Taşımacılık Grubu (Dahili satıh, havacılık, okyanus taşımacılığı)</a:t>
            </a:r>
          </a:p>
          <a:p>
            <a:pPr marL="742950" indent="-20638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/>
              <a:t> Sivil İletişim Grubu</a:t>
            </a:r>
          </a:p>
          <a:p>
            <a:pPr marL="722312">
              <a:buClr>
                <a:srgbClr val="F14433"/>
              </a:buClr>
            </a:pPr>
            <a:endParaRPr lang="tr-TR" sz="2000" b="1" dirty="0"/>
          </a:p>
          <a:p>
            <a:pPr marL="742950" indent="-457200">
              <a:buClr>
                <a:srgbClr val="F14433"/>
              </a:buClr>
              <a:buAutoNum type="arabicParenR" startAt="2"/>
            </a:pPr>
            <a:r>
              <a:rPr lang="tr-TR" sz="2000" b="1" dirty="0">
                <a:solidFill>
                  <a:schemeClr val="accent1"/>
                </a:solidFill>
              </a:rPr>
              <a:t>Kurullar</a:t>
            </a:r>
          </a:p>
          <a:p>
            <a:pPr marL="742950" indent="-20638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>
                <a:solidFill>
                  <a:schemeClr val="accent1"/>
                </a:solidFill>
              </a:rPr>
              <a:t> </a:t>
            </a:r>
            <a:r>
              <a:rPr lang="tr-TR" sz="2000" b="1" dirty="0"/>
              <a:t>Sivil Hazırlık Uygulama ve Eşgüdüm Kurulu</a:t>
            </a:r>
          </a:p>
          <a:p>
            <a:pPr marL="742950" indent="-20638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/>
              <a:t> </a:t>
            </a:r>
            <a:r>
              <a:rPr lang="tr-TR" sz="2000" b="1" dirty="0" err="1"/>
              <a:t>Hibrit</a:t>
            </a:r>
            <a:r>
              <a:rPr lang="tr-TR" sz="2000" b="1" dirty="0"/>
              <a:t> Tehditler Analiz Merkezi</a:t>
            </a:r>
          </a:p>
          <a:p>
            <a:pPr marL="285750">
              <a:buClr>
                <a:srgbClr val="F14433"/>
              </a:buClr>
            </a:pPr>
            <a:endParaRPr lang="tr-TR" sz="2000" b="1" dirty="0">
              <a:solidFill>
                <a:schemeClr val="accent1"/>
              </a:solidFill>
            </a:endParaRPr>
          </a:p>
          <a:p>
            <a:pPr marL="742950" indent="-457200">
              <a:buClr>
                <a:srgbClr val="F14433"/>
              </a:buClr>
              <a:buAutoNum type="arabicParenR" startAt="3"/>
            </a:pPr>
            <a:r>
              <a:rPr lang="tr-TR" sz="2000" b="1" dirty="0">
                <a:solidFill>
                  <a:schemeClr val="accent1"/>
                </a:solidFill>
              </a:rPr>
              <a:t>Sivil Hazırlık Planları</a:t>
            </a:r>
          </a:p>
          <a:p>
            <a:pPr marL="742950" indent="-20638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>
                <a:solidFill>
                  <a:schemeClr val="accent1"/>
                </a:solidFill>
              </a:rPr>
              <a:t> </a:t>
            </a:r>
            <a:r>
              <a:rPr lang="tr-TR" sz="2000" b="1" dirty="0"/>
              <a:t>Sivil Ulaştırma Sistemlerinin Dayanıklılığı</a:t>
            </a:r>
          </a:p>
          <a:p>
            <a:pPr marL="742950" indent="-20638">
              <a:buClr>
                <a:srgbClr val="F14433"/>
              </a:buClr>
              <a:buFont typeface="Wingdings" panose="05000000000000000000" pitchFamily="2" charset="2"/>
              <a:buChar char="q"/>
            </a:pPr>
            <a:r>
              <a:rPr lang="tr-TR" sz="2000" b="1" dirty="0"/>
              <a:t> Sivil İletişim Sistemlerinin Dayanıklılığı</a:t>
            </a:r>
          </a:p>
          <a:p>
            <a:pPr marL="742950" indent="-457200">
              <a:buClr>
                <a:srgbClr val="F14433"/>
              </a:buClr>
              <a:buAutoNum type="arabicParenR" startAt="3"/>
            </a:pP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671982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nizcilik Genel Müdürlüğü&amp;#39;nde beklenen atamalar - Denizcilik Dergis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253" y="3439889"/>
            <a:ext cx="2437633" cy="191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Kaynak Envanter Bilgi Sistemi (KEBS) ve yapılan entegrasyonlar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</p:txBody>
      </p:sp>
      <p:sp>
        <p:nvSpPr>
          <p:cNvPr id="31" name="Dikdörtgen 30"/>
          <p:cNvSpPr/>
          <p:nvPr/>
        </p:nvSpPr>
        <p:spPr>
          <a:xfrm>
            <a:off x="669833" y="1939672"/>
            <a:ext cx="104088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F14433"/>
              </a:buClr>
              <a:buFont typeface="Wingdings" panose="05000000000000000000" pitchFamily="2" charset="2"/>
              <a:buChar char="Ø"/>
            </a:pPr>
            <a:r>
              <a:rPr lang="tr-TR" sz="2000" b="1" dirty="0"/>
              <a:t>Kaynak Envanter Bilgi Sistemi (KEBS) </a:t>
            </a:r>
          </a:p>
          <a:p>
            <a:pPr marL="285750">
              <a:buClr>
                <a:srgbClr val="F14433"/>
              </a:buClr>
            </a:pPr>
            <a:endParaRPr lang="tr-TR" sz="2000" b="1" dirty="0"/>
          </a:p>
        </p:txBody>
      </p:sp>
      <p:grpSp>
        <p:nvGrpSpPr>
          <p:cNvPr id="5" name="Grup 4"/>
          <p:cNvGrpSpPr/>
          <p:nvPr/>
        </p:nvGrpSpPr>
        <p:grpSpPr>
          <a:xfrm>
            <a:off x="2111910" y="2309933"/>
            <a:ext cx="8145421" cy="3831771"/>
            <a:chOff x="563156" y="1164770"/>
            <a:chExt cx="8145421" cy="3831771"/>
          </a:xfrm>
        </p:grpSpPr>
        <p:sp>
          <p:nvSpPr>
            <p:cNvPr id="6" name="Yuvarlatılmış Dikdörtgen 5"/>
            <p:cNvSpPr/>
            <p:nvPr/>
          </p:nvSpPr>
          <p:spPr>
            <a:xfrm>
              <a:off x="6618521" y="1164770"/>
              <a:ext cx="2035625" cy="887686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600" b="1" dirty="0">
                  <a:solidFill>
                    <a:srgbClr val="002060"/>
                  </a:solidFill>
                  <a:latin typeface="Palatino Linotype" panose="02040502050505030304" pitchFamily="18" charset="0"/>
                </a:rPr>
                <a:t>Afet ve Acil Durumlar (AYDES)</a:t>
              </a:r>
            </a:p>
          </p:txBody>
        </p:sp>
        <p:sp>
          <p:nvSpPr>
            <p:cNvPr id="7" name="Yuvarlatılmış Dikdörtgen 6"/>
            <p:cNvSpPr/>
            <p:nvPr/>
          </p:nvSpPr>
          <p:spPr>
            <a:xfrm>
              <a:off x="6581754" y="2819400"/>
              <a:ext cx="2115935" cy="86102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600" b="1" dirty="0">
                  <a:solidFill>
                    <a:srgbClr val="002060"/>
                  </a:solidFill>
                  <a:latin typeface="Palatino Linotype" panose="02040502050505030304" pitchFamily="18" charset="0"/>
                </a:rPr>
                <a:t>Seferberlik ve Savaş Hali (SEKAPS)</a:t>
              </a:r>
            </a:p>
          </p:txBody>
        </p:sp>
        <p:sp>
          <p:nvSpPr>
            <p:cNvPr id="8" name="Yuvarlatılmış Dikdörtgen 7"/>
            <p:cNvSpPr/>
            <p:nvPr/>
          </p:nvSpPr>
          <p:spPr>
            <a:xfrm>
              <a:off x="6705606" y="4171721"/>
              <a:ext cx="2002971" cy="824820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600" b="1" dirty="0">
                  <a:latin typeface="Palatino Linotype" panose="02040502050505030304" pitchFamily="18" charset="0"/>
                </a:rPr>
                <a:t>NATO Harekatları (LOGFAS-LOGFES)</a:t>
              </a:r>
            </a:p>
          </p:txBody>
        </p:sp>
        <p:cxnSp>
          <p:nvCxnSpPr>
            <p:cNvPr id="9" name="Düz Bağlayıcı 8"/>
            <p:cNvCxnSpPr/>
            <p:nvPr/>
          </p:nvCxnSpPr>
          <p:spPr>
            <a:xfrm>
              <a:off x="5798249" y="1480455"/>
              <a:ext cx="846013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>
              <a:stCxn id="13" idx="3"/>
            </p:cNvCxnSpPr>
            <p:nvPr/>
          </p:nvCxnSpPr>
          <p:spPr>
            <a:xfrm flipV="1">
              <a:off x="5377557" y="3124206"/>
              <a:ext cx="1262735" cy="13162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Bağlayıcı 10"/>
            <p:cNvCxnSpPr/>
            <p:nvPr/>
          </p:nvCxnSpPr>
          <p:spPr>
            <a:xfrm>
              <a:off x="5863563" y="4702632"/>
              <a:ext cx="852924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Düz Bağlayıcı 11"/>
            <p:cNvCxnSpPr/>
            <p:nvPr/>
          </p:nvCxnSpPr>
          <p:spPr>
            <a:xfrm>
              <a:off x="5838378" y="1469570"/>
              <a:ext cx="25185" cy="3264601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Yuvarlatılmış Dikdörtgen 12"/>
            <p:cNvSpPr/>
            <p:nvPr/>
          </p:nvSpPr>
          <p:spPr>
            <a:xfrm>
              <a:off x="3248062" y="2769295"/>
              <a:ext cx="2129495" cy="736146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600" b="1" dirty="0">
                  <a:solidFill>
                    <a:srgbClr val="002060"/>
                  </a:solidFill>
                  <a:latin typeface="Palatino Linotype" panose="02040502050505030304" pitchFamily="18" charset="0"/>
                </a:rPr>
                <a:t>Kaynak Envanter Bilgi Sistemi (KEBS)</a:t>
              </a:r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830673" y="2094501"/>
              <a:ext cx="2322830" cy="227711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>
                <a:latin typeface="Palatino Linotype" panose="02040502050505030304" pitchFamily="18" charset="0"/>
              </a:endParaRPr>
            </a:p>
          </p:txBody>
        </p:sp>
        <p:pic>
          <p:nvPicPr>
            <p:cNvPr id="15" name="Resim 14" descr="http://web.shgm.gov.tr/documents/sivilhavacilik/files/images/logolar/logo_01.jpg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4945" y="3510417"/>
              <a:ext cx="858520" cy="403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Resim 15" descr="http://www.freelogovectors.net/wp-content/uploads/2012/04/tck-karayollari-genel-mudurlugu-logo.jpg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3230" y="2416901"/>
              <a:ext cx="553085" cy="3695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Picture 46" descr="tcdd_logo.JPG (9088 bytes)"/>
            <p:cNvPicPr/>
            <p:nvPr/>
          </p:nvPicPr>
          <p:blipFill>
            <a:blip r:embed="rId6" r:link="rId7" cstate="print"/>
            <a:srcRect/>
            <a:stretch>
              <a:fillRect/>
            </a:stretch>
          </p:blipFill>
          <p:spPr bwMode="auto">
            <a:xfrm>
              <a:off x="1968049" y="4171721"/>
              <a:ext cx="527050" cy="36512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47" descr="Sub_Page_r1_c1"/>
            <p:cNvPicPr/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22384" y="3912058"/>
              <a:ext cx="528320" cy="361950"/>
            </a:xfrm>
            <a:prstGeom prst="rect">
              <a:avLst/>
            </a:prstGeom>
            <a:noFill/>
          </p:spPr>
        </p:pic>
        <p:pic>
          <p:nvPicPr>
            <p:cNvPr id="19" name="Picture 45" descr="ust_01_02"/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63156" y="3193595"/>
              <a:ext cx="528320" cy="361950"/>
            </a:xfrm>
            <a:prstGeom prst="rect">
              <a:avLst/>
            </a:prstGeom>
            <a:noFill/>
          </p:spPr>
        </p:pic>
        <p:pic>
          <p:nvPicPr>
            <p:cNvPr id="20" name="Picture 44" descr="sb_logo"/>
            <p:cNvPicPr/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33867" y="2540453"/>
              <a:ext cx="517525" cy="361950"/>
            </a:xfrm>
            <a:prstGeom prst="rect">
              <a:avLst/>
            </a:prstGeom>
            <a:noFill/>
          </p:spPr>
        </p:pic>
        <p:pic>
          <p:nvPicPr>
            <p:cNvPr id="21" name="Picture 43" descr="logo"/>
            <p:cNvPicPr/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023201" y="2052456"/>
              <a:ext cx="852170" cy="271145"/>
            </a:xfrm>
            <a:prstGeom prst="rect">
              <a:avLst/>
            </a:prstGeom>
            <a:noFill/>
          </p:spPr>
        </p:pic>
        <p:pic>
          <p:nvPicPr>
            <p:cNvPr id="22" name="Picture 42" descr="dd0"/>
            <p:cNvPicPr/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205411" y="2059893"/>
              <a:ext cx="528320" cy="365125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368863945"/>
      </p:ext>
    </p:extLst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TM03457464[[fn=Bölünen]]</Template>
  <TotalTime>1706</TotalTime>
  <Words>385</Words>
  <Application>Microsoft Office PowerPoint</Application>
  <PresentationFormat>Geniş ekran</PresentationFormat>
  <Paragraphs>67</Paragraphs>
  <Slides>5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Calibri</vt:lpstr>
      <vt:lpstr>Gill Sans MT</vt:lpstr>
      <vt:lpstr>Palatino Linotype</vt:lpstr>
      <vt:lpstr>Wingdings</vt:lpstr>
      <vt:lpstr>Wingdings 2</vt:lpstr>
      <vt:lpstr>Kar Payı</vt:lpstr>
      <vt:lpstr>                                                        Ulaştırma ve Altyapı Bakanlığı Afet Yönetim Merkezi </vt:lpstr>
      <vt:lpstr>Afet ve Acil Durum</vt:lpstr>
      <vt:lpstr>Seferberlik ve Savaş Hali Faaliyetleri</vt:lpstr>
      <vt:lpstr>NATO Sivil Olağanüstü Hal Planlaması (CEPC)</vt:lpstr>
      <vt:lpstr>Kaynak Envanter Bilgi Sistemi (KEBS) ve yapılan entegrasyonlar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İlktan Göktuğ Ehil</dc:creator>
  <cp:lastModifiedBy>Şakir Ünver</cp:lastModifiedBy>
  <cp:revision>291</cp:revision>
  <cp:lastPrinted>2019-03-27T05:57:38Z</cp:lastPrinted>
  <dcterms:created xsi:type="dcterms:W3CDTF">2019-03-25T07:50:05Z</dcterms:created>
  <dcterms:modified xsi:type="dcterms:W3CDTF">2024-07-11T08:16:46Z</dcterms:modified>
</cp:coreProperties>
</file>